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9" r:id="rId2"/>
    <p:sldId id="263" r:id="rId3"/>
    <p:sldId id="260" r:id="rId4"/>
    <p:sldId id="264" r:id="rId5"/>
    <p:sldId id="270" r:id="rId6"/>
    <p:sldId id="265" r:id="rId7"/>
    <p:sldId id="266" r:id="rId8"/>
    <p:sldId id="267" r:id="rId9"/>
  </p:sldIdLst>
  <p:sldSz cx="5334000" cy="7562850"/>
  <p:notesSz cx="53340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2604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00050" y="2344483"/>
            <a:ext cx="453390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00100" y="4235196"/>
            <a:ext cx="373380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090"/>
              </a:lnSpc>
            </a:pPr>
            <a:r>
              <a:rPr dirty="0"/>
              <a:t>votre</a:t>
            </a:r>
            <a:r>
              <a:rPr spc="-25" dirty="0"/>
              <a:t> </a:t>
            </a:r>
            <a:r>
              <a:rPr spc="-20" dirty="0"/>
              <a:t>logo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090"/>
              </a:lnSpc>
            </a:pPr>
            <a:r>
              <a:rPr dirty="0"/>
              <a:t>votre</a:t>
            </a:r>
            <a:r>
              <a:rPr spc="-25" dirty="0"/>
              <a:t> </a:t>
            </a:r>
            <a:r>
              <a:rPr spc="-20" dirty="0"/>
              <a:t>logo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66700" y="1739455"/>
            <a:ext cx="232029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747010" y="1739455"/>
            <a:ext cx="232029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090"/>
              </a:lnSpc>
            </a:pPr>
            <a:r>
              <a:rPr dirty="0"/>
              <a:t>votre</a:t>
            </a:r>
            <a:r>
              <a:rPr spc="-25" dirty="0"/>
              <a:t> </a:t>
            </a:r>
            <a:r>
              <a:rPr spc="-20" dirty="0"/>
              <a:t>logo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090"/>
              </a:lnSpc>
            </a:pPr>
            <a:r>
              <a:rPr dirty="0"/>
              <a:t>votre</a:t>
            </a:r>
            <a:r>
              <a:rPr spc="-25" dirty="0"/>
              <a:t> </a:t>
            </a:r>
            <a:r>
              <a:rPr spc="-20" dirty="0"/>
              <a:t>logo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090"/>
              </a:lnSpc>
            </a:pPr>
            <a:r>
              <a:rPr dirty="0"/>
              <a:t>votre</a:t>
            </a:r>
            <a:r>
              <a:rPr spc="-25" dirty="0"/>
              <a:t> </a:t>
            </a:r>
            <a:r>
              <a:rPr spc="-20" dirty="0"/>
              <a:t>logo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6700" y="302514"/>
            <a:ext cx="480060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66700" y="1739455"/>
            <a:ext cx="480060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765806" y="6799737"/>
            <a:ext cx="1026795" cy="2813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090"/>
              </a:lnSpc>
            </a:pPr>
            <a:r>
              <a:rPr dirty="0"/>
              <a:t>votre</a:t>
            </a:r>
            <a:r>
              <a:rPr spc="-25" dirty="0"/>
              <a:t> </a:t>
            </a:r>
            <a:r>
              <a:rPr spc="-20" dirty="0"/>
              <a:t>logo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66700" y="7033450"/>
            <a:ext cx="1226820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840480" y="7033450"/>
            <a:ext cx="1226820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mailto:mail@mail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hyperlink" Target="mailto:mail@mail.com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hyperlink" Target="mailto:mail@mail.com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hyperlink" Target="mailto:mail@mail.com" TargetMode="Externa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hyperlink" Target="mailto:mail@mail.co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hyperlink" Target="mailto:mail@mail.com" TargetMode="Externa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hyperlink" Target="mailto:mail@mail.com" TargetMode="Externa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hyperlink" Target="mailto:mail@mail.com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50792" y="1188720"/>
            <a:ext cx="1309115" cy="413765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40536" y="5039868"/>
            <a:ext cx="2910839" cy="7223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3333750" y="6435090"/>
            <a:ext cx="1894839" cy="1000125"/>
          </a:xfrm>
          <a:custGeom>
            <a:avLst/>
            <a:gdLst/>
            <a:ahLst/>
            <a:cxnLst/>
            <a:rect l="l" t="t" r="r" b="b"/>
            <a:pathLst>
              <a:path w="1894839" h="1000125">
                <a:moveTo>
                  <a:pt x="0" y="0"/>
                </a:moveTo>
                <a:lnTo>
                  <a:pt x="1894331" y="0"/>
                </a:lnTo>
                <a:lnTo>
                  <a:pt x="1894331" y="999744"/>
                </a:lnTo>
                <a:lnTo>
                  <a:pt x="0" y="999744"/>
                </a:lnTo>
                <a:lnTo>
                  <a:pt x="0" y="0"/>
                </a:lnTo>
                <a:close/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904602" y="5196935"/>
            <a:ext cx="1517650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0485" marR="5080" indent="-58419">
              <a:lnSpc>
                <a:spcPct val="100000"/>
              </a:lnSpc>
              <a:spcBef>
                <a:spcPts val="95"/>
              </a:spcBef>
            </a:pPr>
            <a:r>
              <a:rPr sz="1300" b="1" dirty="0">
                <a:latin typeface="Arial"/>
                <a:cs typeface="Arial"/>
              </a:rPr>
              <a:t>Mercredi</a:t>
            </a:r>
            <a:r>
              <a:rPr sz="1300" b="1" spc="-3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22</a:t>
            </a:r>
            <a:r>
              <a:rPr sz="1300" b="1" spc="-35" dirty="0">
                <a:latin typeface="Arial"/>
                <a:cs typeface="Arial"/>
              </a:rPr>
              <a:t> </a:t>
            </a:r>
            <a:r>
              <a:rPr sz="1300" b="1" spc="-10" dirty="0">
                <a:latin typeface="Arial"/>
                <a:cs typeface="Arial"/>
              </a:rPr>
              <a:t>janvier </a:t>
            </a:r>
            <a:r>
              <a:rPr sz="1300" b="1" dirty="0">
                <a:latin typeface="Arial"/>
                <a:cs typeface="Arial"/>
              </a:rPr>
              <a:t>De</a:t>
            </a:r>
            <a:r>
              <a:rPr sz="1300" b="1" spc="-2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13h30</a:t>
            </a:r>
            <a:r>
              <a:rPr sz="1300" b="1" spc="-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à</a:t>
            </a:r>
            <a:r>
              <a:rPr sz="1300" b="1" spc="-15" dirty="0">
                <a:latin typeface="Arial"/>
                <a:cs typeface="Arial"/>
              </a:rPr>
              <a:t> </a:t>
            </a:r>
            <a:r>
              <a:rPr sz="1300" b="1" spc="-10" dirty="0">
                <a:latin typeface="Arial"/>
                <a:cs typeface="Arial"/>
              </a:rPr>
              <a:t>14h30</a:t>
            </a:r>
            <a:endParaRPr sz="13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67883" y="5979352"/>
            <a:ext cx="33883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Inscriptions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préalables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par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mail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à</a:t>
            </a:r>
            <a:r>
              <a:rPr sz="1000" spc="-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l’adresse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: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u="sng" spc="-10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Arial"/>
                <a:cs typeface="Arial"/>
                <a:hlinkClick r:id="rId4"/>
              </a:rPr>
              <a:t>mail@mail.com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67968" y="96012"/>
            <a:ext cx="2694431" cy="1301482"/>
          </a:xfrm>
          <a:prstGeom prst="rect">
            <a:avLst/>
          </a:prstGeom>
        </p:spPr>
      </p:pic>
      <p:sp>
        <p:nvSpPr>
          <p:cNvPr id="10" name="object 10"/>
          <p:cNvSpPr/>
          <p:nvPr/>
        </p:nvSpPr>
        <p:spPr>
          <a:xfrm>
            <a:off x="3048" y="211270"/>
            <a:ext cx="537210" cy="1991360"/>
          </a:xfrm>
          <a:custGeom>
            <a:avLst/>
            <a:gdLst/>
            <a:ahLst/>
            <a:cxnLst/>
            <a:rect l="l" t="t" r="r" b="b"/>
            <a:pathLst>
              <a:path w="537210" h="1991360">
                <a:moveTo>
                  <a:pt x="0" y="0"/>
                </a:moveTo>
                <a:lnTo>
                  <a:pt x="402747" y="386733"/>
                </a:lnTo>
                <a:lnTo>
                  <a:pt x="434539" y="422136"/>
                </a:lnTo>
                <a:lnTo>
                  <a:pt x="462740" y="463255"/>
                </a:lnTo>
                <a:lnTo>
                  <a:pt x="486985" y="508873"/>
                </a:lnTo>
                <a:lnTo>
                  <a:pt x="506910" y="557776"/>
                </a:lnTo>
                <a:lnTo>
                  <a:pt x="522151" y="608747"/>
                </a:lnTo>
                <a:lnTo>
                  <a:pt x="532344" y="660572"/>
                </a:lnTo>
                <a:lnTo>
                  <a:pt x="537124" y="712034"/>
                </a:lnTo>
                <a:lnTo>
                  <a:pt x="536127" y="761917"/>
                </a:lnTo>
                <a:lnTo>
                  <a:pt x="528989" y="809007"/>
                </a:lnTo>
                <a:lnTo>
                  <a:pt x="336690" y="1652338"/>
                </a:lnTo>
                <a:lnTo>
                  <a:pt x="322710" y="1697846"/>
                </a:lnTo>
                <a:lnTo>
                  <a:pt x="301986" y="1743208"/>
                </a:lnTo>
                <a:lnTo>
                  <a:pt x="275374" y="1787484"/>
                </a:lnTo>
                <a:lnTo>
                  <a:pt x="243730" y="1829738"/>
                </a:lnTo>
                <a:lnTo>
                  <a:pt x="207907" y="1869032"/>
                </a:lnTo>
                <a:lnTo>
                  <a:pt x="168760" y="1904427"/>
                </a:lnTo>
                <a:lnTo>
                  <a:pt x="127146" y="1934986"/>
                </a:lnTo>
                <a:lnTo>
                  <a:pt x="83918" y="1959772"/>
                </a:lnTo>
                <a:lnTo>
                  <a:pt x="39932" y="1977847"/>
                </a:lnTo>
                <a:lnTo>
                  <a:pt x="0" y="1990891"/>
                </a:lnTo>
                <a:lnTo>
                  <a:pt x="0" y="0"/>
                </a:lnTo>
                <a:close/>
              </a:path>
            </a:pathLst>
          </a:custGeom>
          <a:solidFill>
            <a:srgbClr val="DF48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92721" y="1457577"/>
            <a:ext cx="404114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23900" marR="5080" indent="-711835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latin typeface="Arial"/>
                <a:cs typeface="Arial"/>
              </a:rPr>
              <a:t>Un</a:t>
            </a:r>
            <a:r>
              <a:rPr sz="1500" b="1" spc="-2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moment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d’échange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autour</a:t>
            </a:r>
            <a:r>
              <a:rPr sz="1500" b="1" spc="-2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du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Numérique </a:t>
            </a:r>
            <a:r>
              <a:rPr sz="1500" b="1" dirty="0">
                <a:latin typeface="Arial"/>
                <a:cs typeface="Arial"/>
              </a:rPr>
              <a:t>et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de</a:t>
            </a:r>
            <a:r>
              <a:rPr sz="1500" b="1" spc="-3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l’Intelligence</a:t>
            </a:r>
            <a:r>
              <a:rPr sz="1500" b="1" spc="-55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artificielle</a:t>
            </a:r>
            <a:endParaRPr sz="15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67349" y="2440561"/>
            <a:ext cx="2381250" cy="2006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4610">
              <a:lnSpc>
                <a:spcPct val="100000"/>
              </a:lnSpc>
              <a:spcBef>
                <a:spcPts val="95"/>
              </a:spcBef>
            </a:pPr>
            <a:r>
              <a:rPr sz="1300" b="1" dirty="0">
                <a:latin typeface="Arial"/>
                <a:cs typeface="Arial"/>
              </a:rPr>
              <a:t>Thématique</a:t>
            </a:r>
            <a:r>
              <a:rPr sz="1300" b="1" spc="-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XXXXX</a:t>
            </a:r>
            <a:r>
              <a:rPr sz="1300" b="1" spc="-70" dirty="0">
                <a:latin typeface="Arial"/>
                <a:cs typeface="Arial"/>
              </a:rPr>
              <a:t> </a:t>
            </a:r>
            <a:r>
              <a:rPr sz="1300" b="1" spc="-25" dirty="0">
                <a:latin typeface="Arial"/>
                <a:cs typeface="Arial"/>
              </a:rPr>
              <a:t>XXX </a:t>
            </a:r>
            <a:r>
              <a:rPr sz="1300" b="1" spc="-10" dirty="0">
                <a:latin typeface="Arial"/>
                <a:cs typeface="Arial"/>
              </a:rPr>
              <a:t>XXXXXXXXXXXXXXXXXXXXX</a:t>
            </a:r>
            <a:endParaRPr sz="13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300">
              <a:latin typeface="Arial"/>
              <a:cs typeface="Arial"/>
            </a:endParaRPr>
          </a:p>
          <a:p>
            <a:pPr marL="12700" marR="777240">
              <a:lnSpc>
                <a:spcPct val="100000"/>
              </a:lnSpc>
            </a:pPr>
            <a:r>
              <a:rPr sz="1300" dirty="0">
                <a:latin typeface="Arial"/>
                <a:cs typeface="Arial"/>
              </a:rPr>
              <a:t>Par</a:t>
            </a:r>
            <a:r>
              <a:rPr sz="1300" spc="-25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XXXXXXXXX XXXXXXXXXXXXXX,</a:t>
            </a:r>
            <a:endParaRPr sz="13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1300" dirty="0">
                <a:latin typeface="Arial"/>
                <a:cs typeface="Arial"/>
              </a:rPr>
              <a:t>Chargé</a:t>
            </a:r>
            <a:r>
              <a:rPr sz="1300" spc="-25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de</a:t>
            </a:r>
            <a:r>
              <a:rPr sz="1300" spc="-35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XXXXXXXXXXXXXX </a:t>
            </a:r>
            <a:r>
              <a:rPr sz="1300" dirty="0">
                <a:latin typeface="Arial"/>
                <a:cs typeface="Arial"/>
              </a:rPr>
              <a:t>à </a:t>
            </a:r>
            <a:r>
              <a:rPr sz="1300" spc="-10" dirty="0">
                <a:latin typeface="Arial"/>
                <a:cs typeface="Arial"/>
              </a:rPr>
              <a:t>XXXXXXXXXXXXXX</a:t>
            </a:r>
            <a:endParaRPr sz="13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300">
              <a:latin typeface="Arial"/>
              <a:cs typeface="Arial"/>
            </a:endParaRPr>
          </a:p>
          <a:p>
            <a:pPr marL="12700" marR="273685">
              <a:lnSpc>
                <a:spcPct val="100000"/>
              </a:lnSpc>
            </a:pPr>
            <a:r>
              <a:rPr sz="1300" dirty="0">
                <a:latin typeface="Arial"/>
                <a:cs typeface="Arial"/>
              </a:rPr>
              <a:t>Une</a:t>
            </a:r>
            <a:r>
              <a:rPr sz="1300" spc="-50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présentation</a:t>
            </a:r>
            <a:r>
              <a:rPr sz="1300" spc="-20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suivie</a:t>
            </a:r>
            <a:r>
              <a:rPr sz="1300" spc="-30" dirty="0">
                <a:latin typeface="Arial"/>
                <a:cs typeface="Arial"/>
              </a:rPr>
              <a:t> </a:t>
            </a:r>
            <a:r>
              <a:rPr sz="1300" spc="-20" dirty="0">
                <a:latin typeface="Arial"/>
                <a:cs typeface="Arial"/>
              </a:rPr>
              <a:t>d’un </a:t>
            </a:r>
            <a:r>
              <a:rPr sz="1300" dirty="0">
                <a:latin typeface="Arial"/>
                <a:cs typeface="Arial"/>
              </a:rPr>
              <a:t>temps</a:t>
            </a:r>
            <a:r>
              <a:rPr sz="1300" spc="-15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de</a:t>
            </a:r>
            <a:r>
              <a:rPr sz="1300" spc="-20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partage</a:t>
            </a:r>
            <a:endParaRPr sz="13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74945" y="4802323"/>
            <a:ext cx="471805" cy="494030"/>
          </a:xfrm>
          <a:custGeom>
            <a:avLst/>
            <a:gdLst/>
            <a:ahLst/>
            <a:cxnLst/>
            <a:rect l="l" t="t" r="r" b="b"/>
            <a:pathLst>
              <a:path w="471805" h="494029">
                <a:moveTo>
                  <a:pt x="202385" y="493480"/>
                </a:moveTo>
                <a:lnTo>
                  <a:pt x="158763" y="483503"/>
                </a:lnTo>
                <a:lnTo>
                  <a:pt x="25876" y="360701"/>
                </a:lnTo>
                <a:lnTo>
                  <a:pt x="4127" y="322716"/>
                </a:lnTo>
                <a:lnTo>
                  <a:pt x="0" y="300237"/>
                </a:lnTo>
                <a:lnTo>
                  <a:pt x="1441" y="279003"/>
                </a:lnTo>
                <a:lnTo>
                  <a:pt x="38653" y="115850"/>
                </a:lnTo>
                <a:lnTo>
                  <a:pt x="60020" y="77645"/>
                </a:lnTo>
                <a:lnTo>
                  <a:pt x="96098" y="52874"/>
                </a:lnTo>
                <a:lnTo>
                  <a:pt x="248181" y="3225"/>
                </a:lnTo>
                <a:lnTo>
                  <a:pt x="269036" y="0"/>
                </a:lnTo>
                <a:lnTo>
                  <a:pt x="291426" y="2455"/>
                </a:lnTo>
                <a:lnTo>
                  <a:pt x="330061" y="21947"/>
                </a:lnTo>
                <a:lnTo>
                  <a:pt x="445536" y="132779"/>
                </a:lnTo>
                <a:lnTo>
                  <a:pt x="467291" y="170764"/>
                </a:lnTo>
                <a:lnTo>
                  <a:pt x="471415" y="193243"/>
                </a:lnTo>
                <a:lnTo>
                  <a:pt x="469971" y="214476"/>
                </a:lnTo>
                <a:lnTo>
                  <a:pt x="432759" y="377630"/>
                </a:lnTo>
                <a:lnTo>
                  <a:pt x="411394" y="415841"/>
                </a:lnTo>
                <a:lnTo>
                  <a:pt x="375331" y="440605"/>
                </a:lnTo>
                <a:lnTo>
                  <a:pt x="223247" y="490255"/>
                </a:lnTo>
                <a:lnTo>
                  <a:pt x="202385" y="493480"/>
                </a:lnTo>
                <a:close/>
              </a:path>
            </a:pathLst>
          </a:custGeom>
          <a:solidFill>
            <a:srgbClr val="009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456110" y="586638"/>
            <a:ext cx="555625" cy="593725"/>
          </a:xfrm>
          <a:custGeom>
            <a:avLst/>
            <a:gdLst/>
            <a:ahLst/>
            <a:cxnLst/>
            <a:rect l="l" t="t" r="r" b="b"/>
            <a:pathLst>
              <a:path w="555625" h="593725">
                <a:moveTo>
                  <a:pt x="150927" y="1252"/>
                </a:moveTo>
                <a:lnTo>
                  <a:pt x="197480" y="11657"/>
                </a:lnTo>
                <a:lnTo>
                  <a:pt x="533048" y="266076"/>
                </a:lnTo>
                <a:lnTo>
                  <a:pt x="555265" y="307404"/>
                </a:lnTo>
                <a:lnTo>
                  <a:pt x="546969" y="327628"/>
                </a:lnTo>
                <a:lnTo>
                  <a:pt x="526038" y="344146"/>
                </a:lnTo>
                <a:lnTo>
                  <a:pt x="50264" y="585890"/>
                </a:lnTo>
                <a:lnTo>
                  <a:pt x="26036" y="593206"/>
                </a:lnTo>
                <a:lnTo>
                  <a:pt x="8746" y="588404"/>
                </a:lnTo>
                <a:lnTo>
                  <a:pt x="0" y="572741"/>
                </a:lnTo>
                <a:lnTo>
                  <a:pt x="1400" y="547475"/>
                </a:lnTo>
                <a:lnTo>
                  <a:pt x="121639" y="38907"/>
                </a:lnTo>
                <a:lnTo>
                  <a:pt x="132881" y="14520"/>
                </a:lnTo>
                <a:lnTo>
                  <a:pt x="150927" y="1252"/>
                </a:lnTo>
                <a:close/>
              </a:path>
            </a:pathLst>
          </a:custGeom>
          <a:solidFill>
            <a:srgbClr val="F8D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0" y="6933376"/>
            <a:ext cx="1974850" cy="626110"/>
          </a:xfrm>
          <a:custGeom>
            <a:avLst/>
            <a:gdLst/>
            <a:ahLst/>
            <a:cxnLst/>
            <a:rect l="l" t="t" r="r" b="b"/>
            <a:pathLst>
              <a:path w="1974850" h="626109">
                <a:moveTo>
                  <a:pt x="1762909" y="625664"/>
                </a:moveTo>
                <a:lnTo>
                  <a:pt x="0" y="625664"/>
                </a:lnTo>
                <a:lnTo>
                  <a:pt x="0" y="0"/>
                </a:lnTo>
                <a:lnTo>
                  <a:pt x="1764695" y="46435"/>
                </a:lnTo>
                <a:lnTo>
                  <a:pt x="1813919" y="51006"/>
                </a:lnTo>
                <a:lnTo>
                  <a:pt x="1857100" y="61667"/>
                </a:lnTo>
                <a:lnTo>
                  <a:pt x="1893976" y="77936"/>
                </a:lnTo>
                <a:lnTo>
                  <a:pt x="1947766" y="125369"/>
                </a:lnTo>
                <a:lnTo>
                  <a:pt x="1973197" y="189442"/>
                </a:lnTo>
                <a:lnTo>
                  <a:pt x="1974625" y="226512"/>
                </a:lnTo>
                <a:lnTo>
                  <a:pt x="1968177" y="266294"/>
                </a:lnTo>
                <a:lnTo>
                  <a:pt x="1953593" y="308306"/>
                </a:lnTo>
                <a:lnTo>
                  <a:pt x="1930612" y="352064"/>
                </a:lnTo>
                <a:lnTo>
                  <a:pt x="1762909" y="625664"/>
                </a:lnTo>
                <a:close/>
              </a:path>
            </a:pathLst>
          </a:custGeom>
          <a:solidFill>
            <a:srgbClr val="00C8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/>
              <a:t>votre</a:t>
            </a:r>
            <a:r>
              <a:rPr spc="-25" dirty="0"/>
              <a:t> </a:t>
            </a:r>
            <a:r>
              <a:rPr spc="-20" dirty="0"/>
              <a:t>logo</a:t>
            </a:r>
          </a:p>
        </p:txBody>
      </p:sp>
      <p:pic>
        <p:nvPicPr>
          <p:cNvPr id="17" name="Google Shape;60;p13">
            <a:extLst>
              <a:ext uri="{FF2B5EF4-FFF2-40B4-BE49-F238E27FC236}">
                <a16:creationId xmlns:a16="http://schemas.microsoft.com/office/drawing/2014/main" id="{E0EB41BA-E375-4151-BF7C-AF77378233AE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13784" y="2638791"/>
            <a:ext cx="2014805" cy="14776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522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50792" y="1188720"/>
            <a:ext cx="1309115" cy="413765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4800" y="915924"/>
            <a:ext cx="5055095" cy="400202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40536" y="5039868"/>
            <a:ext cx="2910839" cy="7223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3333750" y="6435090"/>
            <a:ext cx="1894839" cy="1000125"/>
          </a:xfrm>
          <a:custGeom>
            <a:avLst/>
            <a:gdLst/>
            <a:ahLst/>
            <a:cxnLst/>
            <a:rect l="l" t="t" r="r" b="b"/>
            <a:pathLst>
              <a:path w="1894839" h="1000125">
                <a:moveTo>
                  <a:pt x="0" y="0"/>
                </a:moveTo>
                <a:lnTo>
                  <a:pt x="1894331" y="0"/>
                </a:lnTo>
                <a:lnTo>
                  <a:pt x="1894331" y="999744"/>
                </a:lnTo>
                <a:lnTo>
                  <a:pt x="0" y="999744"/>
                </a:lnTo>
                <a:lnTo>
                  <a:pt x="0" y="0"/>
                </a:lnTo>
                <a:close/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904602" y="5196935"/>
            <a:ext cx="1517650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0485" marR="5080" indent="-58419">
              <a:lnSpc>
                <a:spcPct val="100000"/>
              </a:lnSpc>
              <a:spcBef>
                <a:spcPts val="95"/>
              </a:spcBef>
            </a:pPr>
            <a:r>
              <a:rPr sz="1300" b="1" dirty="0">
                <a:latin typeface="Arial"/>
                <a:cs typeface="Arial"/>
              </a:rPr>
              <a:t>Mercredi</a:t>
            </a:r>
            <a:r>
              <a:rPr sz="1300" b="1" spc="-3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22</a:t>
            </a:r>
            <a:r>
              <a:rPr sz="1300" b="1" spc="-35" dirty="0">
                <a:latin typeface="Arial"/>
                <a:cs typeface="Arial"/>
              </a:rPr>
              <a:t> </a:t>
            </a:r>
            <a:r>
              <a:rPr sz="1300" b="1" spc="-10" dirty="0">
                <a:latin typeface="Arial"/>
                <a:cs typeface="Arial"/>
              </a:rPr>
              <a:t>janvier </a:t>
            </a:r>
            <a:r>
              <a:rPr sz="1300" b="1" dirty="0">
                <a:latin typeface="Arial"/>
                <a:cs typeface="Arial"/>
              </a:rPr>
              <a:t>De</a:t>
            </a:r>
            <a:r>
              <a:rPr sz="1300" b="1" spc="-2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13h30</a:t>
            </a:r>
            <a:r>
              <a:rPr sz="1300" b="1" spc="-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à</a:t>
            </a:r>
            <a:r>
              <a:rPr sz="1300" b="1" spc="-15" dirty="0">
                <a:latin typeface="Arial"/>
                <a:cs typeface="Arial"/>
              </a:rPr>
              <a:t> </a:t>
            </a:r>
            <a:r>
              <a:rPr sz="1300" b="1" spc="-10" dirty="0">
                <a:latin typeface="Arial"/>
                <a:cs typeface="Arial"/>
              </a:rPr>
              <a:t>14h30</a:t>
            </a:r>
            <a:endParaRPr sz="13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67883" y="5979352"/>
            <a:ext cx="33883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Inscriptions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préalables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par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mail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à</a:t>
            </a:r>
            <a:r>
              <a:rPr sz="1000" spc="-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l’adresse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: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u="sng" spc="-10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Arial"/>
                <a:cs typeface="Arial"/>
                <a:hlinkClick r:id="rId5"/>
              </a:rPr>
              <a:t>mail@mail.com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67968" y="96012"/>
            <a:ext cx="2694431" cy="1301482"/>
          </a:xfrm>
          <a:prstGeom prst="rect">
            <a:avLst/>
          </a:prstGeom>
        </p:spPr>
      </p:pic>
      <p:sp>
        <p:nvSpPr>
          <p:cNvPr id="10" name="object 10"/>
          <p:cNvSpPr/>
          <p:nvPr/>
        </p:nvSpPr>
        <p:spPr>
          <a:xfrm>
            <a:off x="3048" y="211270"/>
            <a:ext cx="537210" cy="1991360"/>
          </a:xfrm>
          <a:custGeom>
            <a:avLst/>
            <a:gdLst/>
            <a:ahLst/>
            <a:cxnLst/>
            <a:rect l="l" t="t" r="r" b="b"/>
            <a:pathLst>
              <a:path w="537210" h="1991360">
                <a:moveTo>
                  <a:pt x="0" y="0"/>
                </a:moveTo>
                <a:lnTo>
                  <a:pt x="402747" y="386733"/>
                </a:lnTo>
                <a:lnTo>
                  <a:pt x="434539" y="422136"/>
                </a:lnTo>
                <a:lnTo>
                  <a:pt x="462740" y="463255"/>
                </a:lnTo>
                <a:lnTo>
                  <a:pt x="486985" y="508873"/>
                </a:lnTo>
                <a:lnTo>
                  <a:pt x="506910" y="557776"/>
                </a:lnTo>
                <a:lnTo>
                  <a:pt x="522151" y="608747"/>
                </a:lnTo>
                <a:lnTo>
                  <a:pt x="532344" y="660572"/>
                </a:lnTo>
                <a:lnTo>
                  <a:pt x="537124" y="712034"/>
                </a:lnTo>
                <a:lnTo>
                  <a:pt x="536127" y="761917"/>
                </a:lnTo>
                <a:lnTo>
                  <a:pt x="528989" y="809007"/>
                </a:lnTo>
                <a:lnTo>
                  <a:pt x="336690" y="1652338"/>
                </a:lnTo>
                <a:lnTo>
                  <a:pt x="322710" y="1697846"/>
                </a:lnTo>
                <a:lnTo>
                  <a:pt x="301986" y="1743208"/>
                </a:lnTo>
                <a:lnTo>
                  <a:pt x="275374" y="1787484"/>
                </a:lnTo>
                <a:lnTo>
                  <a:pt x="243730" y="1829738"/>
                </a:lnTo>
                <a:lnTo>
                  <a:pt x="207907" y="1869032"/>
                </a:lnTo>
                <a:lnTo>
                  <a:pt x="168760" y="1904427"/>
                </a:lnTo>
                <a:lnTo>
                  <a:pt x="127146" y="1934986"/>
                </a:lnTo>
                <a:lnTo>
                  <a:pt x="83918" y="1959772"/>
                </a:lnTo>
                <a:lnTo>
                  <a:pt x="39932" y="1977847"/>
                </a:lnTo>
                <a:lnTo>
                  <a:pt x="0" y="1990891"/>
                </a:lnTo>
                <a:lnTo>
                  <a:pt x="0" y="0"/>
                </a:lnTo>
                <a:close/>
              </a:path>
            </a:pathLst>
          </a:custGeom>
          <a:solidFill>
            <a:srgbClr val="DF48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92721" y="1457577"/>
            <a:ext cx="404114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23900" marR="5080" indent="-711835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latin typeface="Arial"/>
                <a:cs typeface="Arial"/>
              </a:rPr>
              <a:t>Un</a:t>
            </a:r>
            <a:r>
              <a:rPr sz="1500" b="1" spc="-2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moment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d’échange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autour</a:t>
            </a:r>
            <a:r>
              <a:rPr sz="1500" b="1" spc="-2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du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Numérique </a:t>
            </a:r>
            <a:r>
              <a:rPr sz="1500" b="1" dirty="0">
                <a:latin typeface="Arial"/>
                <a:cs typeface="Arial"/>
              </a:rPr>
              <a:t>et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de</a:t>
            </a:r>
            <a:r>
              <a:rPr sz="1500" b="1" spc="-3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l’Intelligence</a:t>
            </a:r>
            <a:r>
              <a:rPr sz="1500" b="1" spc="-55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artificielle</a:t>
            </a:r>
            <a:endParaRPr sz="15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67349" y="2440561"/>
            <a:ext cx="2381250" cy="2006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4610">
              <a:lnSpc>
                <a:spcPct val="100000"/>
              </a:lnSpc>
              <a:spcBef>
                <a:spcPts val="95"/>
              </a:spcBef>
            </a:pPr>
            <a:r>
              <a:rPr sz="1300" b="1" dirty="0">
                <a:latin typeface="Arial"/>
                <a:cs typeface="Arial"/>
              </a:rPr>
              <a:t>Thématique</a:t>
            </a:r>
            <a:r>
              <a:rPr sz="1300" b="1" spc="-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XXXXX</a:t>
            </a:r>
            <a:r>
              <a:rPr sz="1300" b="1" spc="-70" dirty="0">
                <a:latin typeface="Arial"/>
                <a:cs typeface="Arial"/>
              </a:rPr>
              <a:t> </a:t>
            </a:r>
            <a:r>
              <a:rPr sz="1300" b="1" spc="-25" dirty="0">
                <a:latin typeface="Arial"/>
                <a:cs typeface="Arial"/>
              </a:rPr>
              <a:t>XXX </a:t>
            </a:r>
            <a:r>
              <a:rPr sz="1300" b="1" spc="-10" dirty="0">
                <a:latin typeface="Arial"/>
                <a:cs typeface="Arial"/>
              </a:rPr>
              <a:t>XXXXXXXXXXXXXXXXXXXXX</a:t>
            </a:r>
            <a:endParaRPr sz="13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300">
              <a:latin typeface="Arial"/>
              <a:cs typeface="Arial"/>
            </a:endParaRPr>
          </a:p>
          <a:p>
            <a:pPr marL="12700" marR="777240">
              <a:lnSpc>
                <a:spcPct val="100000"/>
              </a:lnSpc>
            </a:pPr>
            <a:r>
              <a:rPr sz="1300" dirty="0">
                <a:latin typeface="Arial"/>
                <a:cs typeface="Arial"/>
              </a:rPr>
              <a:t>Par</a:t>
            </a:r>
            <a:r>
              <a:rPr sz="1300" spc="-25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XXXXXXXXX XXXXXXXXXXXXXX,</a:t>
            </a:r>
            <a:endParaRPr sz="13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1300" dirty="0">
                <a:latin typeface="Arial"/>
                <a:cs typeface="Arial"/>
              </a:rPr>
              <a:t>Chargé</a:t>
            </a:r>
            <a:r>
              <a:rPr sz="1300" spc="-25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de</a:t>
            </a:r>
            <a:r>
              <a:rPr sz="1300" spc="-35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XXXXXXXXXXXXXX </a:t>
            </a:r>
            <a:r>
              <a:rPr sz="1300" dirty="0">
                <a:latin typeface="Arial"/>
                <a:cs typeface="Arial"/>
              </a:rPr>
              <a:t>à </a:t>
            </a:r>
            <a:r>
              <a:rPr sz="1300" spc="-10" dirty="0">
                <a:latin typeface="Arial"/>
                <a:cs typeface="Arial"/>
              </a:rPr>
              <a:t>XXXXXXXXXXXXXX</a:t>
            </a:r>
            <a:endParaRPr sz="13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300">
              <a:latin typeface="Arial"/>
              <a:cs typeface="Arial"/>
            </a:endParaRPr>
          </a:p>
          <a:p>
            <a:pPr marL="12700" marR="273685">
              <a:lnSpc>
                <a:spcPct val="100000"/>
              </a:lnSpc>
            </a:pPr>
            <a:r>
              <a:rPr sz="1300" dirty="0">
                <a:latin typeface="Arial"/>
                <a:cs typeface="Arial"/>
              </a:rPr>
              <a:t>Une</a:t>
            </a:r>
            <a:r>
              <a:rPr sz="1300" spc="-50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présentation</a:t>
            </a:r>
            <a:r>
              <a:rPr sz="1300" spc="-20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suivie</a:t>
            </a:r>
            <a:r>
              <a:rPr sz="1300" spc="-30" dirty="0">
                <a:latin typeface="Arial"/>
                <a:cs typeface="Arial"/>
              </a:rPr>
              <a:t> </a:t>
            </a:r>
            <a:r>
              <a:rPr sz="1300" spc="-20" dirty="0">
                <a:latin typeface="Arial"/>
                <a:cs typeface="Arial"/>
              </a:rPr>
              <a:t>d’un </a:t>
            </a:r>
            <a:r>
              <a:rPr sz="1300" dirty="0">
                <a:latin typeface="Arial"/>
                <a:cs typeface="Arial"/>
              </a:rPr>
              <a:t>temps</a:t>
            </a:r>
            <a:r>
              <a:rPr sz="1300" spc="-15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de</a:t>
            </a:r>
            <a:r>
              <a:rPr sz="1300" spc="-20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partage</a:t>
            </a:r>
            <a:endParaRPr sz="13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74945" y="4802323"/>
            <a:ext cx="471805" cy="494030"/>
          </a:xfrm>
          <a:custGeom>
            <a:avLst/>
            <a:gdLst/>
            <a:ahLst/>
            <a:cxnLst/>
            <a:rect l="l" t="t" r="r" b="b"/>
            <a:pathLst>
              <a:path w="471805" h="494029">
                <a:moveTo>
                  <a:pt x="202385" y="493480"/>
                </a:moveTo>
                <a:lnTo>
                  <a:pt x="158763" y="483503"/>
                </a:lnTo>
                <a:lnTo>
                  <a:pt x="25876" y="360701"/>
                </a:lnTo>
                <a:lnTo>
                  <a:pt x="4127" y="322716"/>
                </a:lnTo>
                <a:lnTo>
                  <a:pt x="0" y="300237"/>
                </a:lnTo>
                <a:lnTo>
                  <a:pt x="1441" y="279003"/>
                </a:lnTo>
                <a:lnTo>
                  <a:pt x="38653" y="115850"/>
                </a:lnTo>
                <a:lnTo>
                  <a:pt x="60020" y="77645"/>
                </a:lnTo>
                <a:lnTo>
                  <a:pt x="96098" y="52874"/>
                </a:lnTo>
                <a:lnTo>
                  <a:pt x="248181" y="3225"/>
                </a:lnTo>
                <a:lnTo>
                  <a:pt x="269036" y="0"/>
                </a:lnTo>
                <a:lnTo>
                  <a:pt x="291426" y="2455"/>
                </a:lnTo>
                <a:lnTo>
                  <a:pt x="330061" y="21947"/>
                </a:lnTo>
                <a:lnTo>
                  <a:pt x="445536" y="132779"/>
                </a:lnTo>
                <a:lnTo>
                  <a:pt x="467291" y="170764"/>
                </a:lnTo>
                <a:lnTo>
                  <a:pt x="471415" y="193243"/>
                </a:lnTo>
                <a:lnTo>
                  <a:pt x="469971" y="214476"/>
                </a:lnTo>
                <a:lnTo>
                  <a:pt x="432759" y="377630"/>
                </a:lnTo>
                <a:lnTo>
                  <a:pt x="411394" y="415841"/>
                </a:lnTo>
                <a:lnTo>
                  <a:pt x="375331" y="440605"/>
                </a:lnTo>
                <a:lnTo>
                  <a:pt x="223247" y="490255"/>
                </a:lnTo>
                <a:lnTo>
                  <a:pt x="202385" y="493480"/>
                </a:lnTo>
                <a:close/>
              </a:path>
            </a:pathLst>
          </a:custGeom>
          <a:solidFill>
            <a:srgbClr val="009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456110" y="586638"/>
            <a:ext cx="555625" cy="593725"/>
          </a:xfrm>
          <a:custGeom>
            <a:avLst/>
            <a:gdLst/>
            <a:ahLst/>
            <a:cxnLst/>
            <a:rect l="l" t="t" r="r" b="b"/>
            <a:pathLst>
              <a:path w="555625" h="593725">
                <a:moveTo>
                  <a:pt x="150927" y="1252"/>
                </a:moveTo>
                <a:lnTo>
                  <a:pt x="197480" y="11657"/>
                </a:lnTo>
                <a:lnTo>
                  <a:pt x="533048" y="266076"/>
                </a:lnTo>
                <a:lnTo>
                  <a:pt x="555265" y="307404"/>
                </a:lnTo>
                <a:lnTo>
                  <a:pt x="546969" y="327628"/>
                </a:lnTo>
                <a:lnTo>
                  <a:pt x="526038" y="344146"/>
                </a:lnTo>
                <a:lnTo>
                  <a:pt x="50264" y="585890"/>
                </a:lnTo>
                <a:lnTo>
                  <a:pt x="26036" y="593206"/>
                </a:lnTo>
                <a:lnTo>
                  <a:pt x="8746" y="588404"/>
                </a:lnTo>
                <a:lnTo>
                  <a:pt x="0" y="572741"/>
                </a:lnTo>
                <a:lnTo>
                  <a:pt x="1400" y="547475"/>
                </a:lnTo>
                <a:lnTo>
                  <a:pt x="121639" y="38907"/>
                </a:lnTo>
                <a:lnTo>
                  <a:pt x="132881" y="14520"/>
                </a:lnTo>
                <a:lnTo>
                  <a:pt x="150927" y="1252"/>
                </a:lnTo>
                <a:close/>
              </a:path>
            </a:pathLst>
          </a:custGeom>
          <a:solidFill>
            <a:srgbClr val="F8D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0" y="6933376"/>
            <a:ext cx="1974850" cy="626110"/>
          </a:xfrm>
          <a:custGeom>
            <a:avLst/>
            <a:gdLst/>
            <a:ahLst/>
            <a:cxnLst/>
            <a:rect l="l" t="t" r="r" b="b"/>
            <a:pathLst>
              <a:path w="1974850" h="626109">
                <a:moveTo>
                  <a:pt x="1762909" y="625664"/>
                </a:moveTo>
                <a:lnTo>
                  <a:pt x="0" y="625664"/>
                </a:lnTo>
                <a:lnTo>
                  <a:pt x="0" y="0"/>
                </a:lnTo>
                <a:lnTo>
                  <a:pt x="1764695" y="46435"/>
                </a:lnTo>
                <a:lnTo>
                  <a:pt x="1813919" y="51006"/>
                </a:lnTo>
                <a:lnTo>
                  <a:pt x="1857100" y="61667"/>
                </a:lnTo>
                <a:lnTo>
                  <a:pt x="1893976" y="77936"/>
                </a:lnTo>
                <a:lnTo>
                  <a:pt x="1947766" y="125369"/>
                </a:lnTo>
                <a:lnTo>
                  <a:pt x="1973197" y="189442"/>
                </a:lnTo>
                <a:lnTo>
                  <a:pt x="1974625" y="226512"/>
                </a:lnTo>
                <a:lnTo>
                  <a:pt x="1968177" y="266294"/>
                </a:lnTo>
                <a:lnTo>
                  <a:pt x="1953593" y="308306"/>
                </a:lnTo>
                <a:lnTo>
                  <a:pt x="1930612" y="352064"/>
                </a:lnTo>
                <a:lnTo>
                  <a:pt x="1762909" y="625664"/>
                </a:lnTo>
                <a:close/>
              </a:path>
            </a:pathLst>
          </a:custGeom>
          <a:solidFill>
            <a:srgbClr val="00C8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/>
              <a:t>votre</a:t>
            </a:r>
            <a:r>
              <a:rPr spc="-25" dirty="0"/>
              <a:t> </a:t>
            </a:r>
            <a:r>
              <a:rPr spc="-20" dirty="0"/>
              <a:t>logo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 rotWithShape="1">
          <a:blip r:embed="rId2" cstate="print"/>
          <a:srcRect l="-1" t="-1" r="-1591" b="-966"/>
          <a:stretch/>
        </p:blipFill>
        <p:spPr>
          <a:xfrm>
            <a:off x="0" y="-28575"/>
            <a:ext cx="5418882" cy="765505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2DF03A90-CE60-4C98-B310-2FC17E392D49}"/>
              </a:ext>
            </a:extLst>
          </p:cNvPr>
          <p:cNvSpPr/>
          <p:nvPr/>
        </p:nvSpPr>
        <p:spPr>
          <a:xfrm>
            <a:off x="0" y="-28575"/>
            <a:ext cx="5330952" cy="7591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9000"/>
                </a:schemeClr>
              </a:gs>
              <a:gs pos="35000">
                <a:schemeClr val="accent5">
                  <a:lumMod val="0"/>
                  <a:lumOff val="100000"/>
                  <a:alpha val="63000"/>
                </a:schemeClr>
              </a:gs>
              <a:gs pos="61455">
                <a:srgbClr val="FFFFFF">
                  <a:alpha val="37000"/>
                </a:srgb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24176" y="4791837"/>
            <a:ext cx="2910839" cy="720851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3362961" y="6440043"/>
            <a:ext cx="1894839" cy="1000125"/>
          </a:xfrm>
          <a:custGeom>
            <a:avLst/>
            <a:gdLst/>
            <a:ahLst/>
            <a:cxnLst/>
            <a:rect l="l" t="t" r="r" b="b"/>
            <a:pathLst>
              <a:path w="1894839" h="1000125">
                <a:moveTo>
                  <a:pt x="0" y="0"/>
                </a:moveTo>
                <a:lnTo>
                  <a:pt x="1894331" y="0"/>
                </a:lnTo>
                <a:lnTo>
                  <a:pt x="1894331" y="999744"/>
                </a:lnTo>
                <a:lnTo>
                  <a:pt x="0" y="999744"/>
                </a:lnTo>
                <a:lnTo>
                  <a:pt x="0" y="0"/>
                </a:lnTo>
                <a:close/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024885" y="1256157"/>
            <a:ext cx="1309115" cy="4137659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904602" y="4880403"/>
            <a:ext cx="1517650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0485" marR="5080" indent="-58419">
              <a:lnSpc>
                <a:spcPct val="100000"/>
              </a:lnSpc>
              <a:spcBef>
                <a:spcPts val="95"/>
              </a:spcBef>
            </a:pPr>
            <a:r>
              <a:rPr sz="1300" b="1" dirty="0">
                <a:latin typeface="Arial"/>
                <a:cs typeface="Arial"/>
              </a:rPr>
              <a:t>Mercredi</a:t>
            </a:r>
            <a:r>
              <a:rPr sz="1300" b="1" spc="-3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22</a:t>
            </a:r>
            <a:r>
              <a:rPr sz="1300" b="1" spc="-35" dirty="0">
                <a:latin typeface="Arial"/>
                <a:cs typeface="Arial"/>
              </a:rPr>
              <a:t> </a:t>
            </a:r>
            <a:r>
              <a:rPr sz="1300" b="1" spc="-10" dirty="0">
                <a:latin typeface="Arial"/>
                <a:cs typeface="Arial"/>
              </a:rPr>
              <a:t>janvier </a:t>
            </a:r>
            <a:r>
              <a:rPr sz="1300" b="1" dirty="0">
                <a:latin typeface="Arial"/>
                <a:cs typeface="Arial"/>
              </a:rPr>
              <a:t>De</a:t>
            </a:r>
            <a:r>
              <a:rPr sz="1300" b="1" spc="-2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13h30</a:t>
            </a:r>
            <a:r>
              <a:rPr sz="1300" b="1" spc="-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à</a:t>
            </a:r>
            <a:r>
              <a:rPr sz="1300" b="1" spc="-15" dirty="0">
                <a:latin typeface="Arial"/>
                <a:cs typeface="Arial"/>
              </a:rPr>
              <a:t> </a:t>
            </a:r>
            <a:r>
              <a:rPr sz="1300" b="1" spc="-10" dirty="0">
                <a:latin typeface="Arial"/>
                <a:cs typeface="Arial"/>
              </a:rPr>
              <a:t>14h30</a:t>
            </a:r>
            <a:endParaRPr sz="13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67883" y="5868276"/>
            <a:ext cx="33883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Inscriptions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préalables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par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mail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à</a:t>
            </a:r>
            <a:r>
              <a:rPr sz="1000" spc="-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l’adresse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: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u="sng" spc="-10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Arial"/>
                <a:cs typeface="Arial"/>
                <a:hlinkClick r:id="rId5"/>
              </a:rPr>
              <a:t>mail@mail.com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96012"/>
            <a:ext cx="5011420" cy="7463155"/>
            <a:chOff x="0" y="96012"/>
            <a:chExt cx="5011420" cy="7463155"/>
          </a:xfrm>
        </p:grpSpPr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67968" y="96012"/>
              <a:ext cx="2694431" cy="1301482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048" y="211270"/>
              <a:ext cx="537210" cy="1991360"/>
            </a:xfrm>
            <a:custGeom>
              <a:avLst/>
              <a:gdLst/>
              <a:ahLst/>
              <a:cxnLst/>
              <a:rect l="l" t="t" r="r" b="b"/>
              <a:pathLst>
                <a:path w="537210" h="1991360">
                  <a:moveTo>
                    <a:pt x="0" y="0"/>
                  </a:moveTo>
                  <a:lnTo>
                    <a:pt x="402747" y="386733"/>
                  </a:lnTo>
                  <a:lnTo>
                    <a:pt x="434539" y="422136"/>
                  </a:lnTo>
                  <a:lnTo>
                    <a:pt x="462740" y="463255"/>
                  </a:lnTo>
                  <a:lnTo>
                    <a:pt x="486985" y="508873"/>
                  </a:lnTo>
                  <a:lnTo>
                    <a:pt x="506910" y="557776"/>
                  </a:lnTo>
                  <a:lnTo>
                    <a:pt x="522151" y="608747"/>
                  </a:lnTo>
                  <a:lnTo>
                    <a:pt x="532344" y="660572"/>
                  </a:lnTo>
                  <a:lnTo>
                    <a:pt x="537124" y="712034"/>
                  </a:lnTo>
                  <a:lnTo>
                    <a:pt x="536127" y="761917"/>
                  </a:lnTo>
                  <a:lnTo>
                    <a:pt x="528989" y="809007"/>
                  </a:lnTo>
                  <a:lnTo>
                    <a:pt x="336690" y="1652338"/>
                  </a:lnTo>
                  <a:lnTo>
                    <a:pt x="322710" y="1697846"/>
                  </a:lnTo>
                  <a:lnTo>
                    <a:pt x="301986" y="1743208"/>
                  </a:lnTo>
                  <a:lnTo>
                    <a:pt x="275374" y="1787484"/>
                  </a:lnTo>
                  <a:lnTo>
                    <a:pt x="243730" y="1829738"/>
                  </a:lnTo>
                  <a:lnTo>
                    <a:pt x="207907" y="1869032"/>
                  </a:lnTo>
                  <a:lnTo>
                    <a:pt x="168760" y="1904427"/>
                  </a:lnTo>
                  <a:lnTo>
                    <a:pt x="127146" y="1934986"/>
                  </a:lnTo>
                  <a:lnTo>
                    <a:pt x="83918" y="1959772"/>
                  </a:lnTo>
                  <a:lnTo>
                    <a:pt x="39932" y="1977847"/>
                  </a:lnTo>
                  <a:lnTo>
                    <a:pt x="0" y="1990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48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456110" y="586638"/>
              <a:ext cx="555625" cy="593725"/>
            </a:xfrm>
            <a:custGeom>
              <a:avLst/>
              <a:gdLst/>
              <a:ahLst/>
              <a:cxnLst/>
              <a:rect l="l" t="t" r="r" b="b"/>
              <a:pathLst>
                <a:path w="555625" h="593725">
                  <a:moveTo>
                    <a:pt x="150927" y="1252"/>
                  </a:moveTo>
                  <a:lnTo>
                    <a:pt x="197480" y="11657"/>
                  </a:lnTo>
                  <a:lnTo>
                    <a:pt x="533048" y="266076"/>
                  </a:lnTo>
                  <a:lnTo>
                    <a:pt x="555265" y="307404"/>
                  </a:lnTo>
                  <a:lnTo>
                    <a:pt x="546969" y="327628"/>
                  </a:lnTo>
                  <a:lnTo>
                    <a:pt x="526038" y="344146"/>
                  </a:lnTo>
                  <a:lnTo>
                    <a:pt x="50264" y="585890"/>
                  </a:lnTo>
                  <a:lnTo>
                    <a:pt x="26036" y="593206"/>
                  </a:lnTo>
                  <a:lnTo>
                    <a:pt x="8746" y="588404"/>
                  </a:lnTo>
                  <a:lnTo>
                    <a:pt x="0" y="572741"/>
                  </a:lnTo>
                  <a:lnTo>
                    <a:pt x="1400" y="547475"/>
                  </a:lnTo>
                  <a:lnTo>
                    <a:pt x="121639" y="38907"/>
                  </a:lnTo>
                  <a:lnTo>
                    <a:pt x="132881" y="14520"/>
                  </a:lnTo>
                  <a:lnTo>
                    <a:pt x="150927" y="1252"/>
                  </a:lnTo>
                  <a:close/>
                </a:path>
              </a:pathLst>
            </a:custGeom>
            <a:solidFill>
              <a:srgbClr val="F8D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0" y="6933376"/>
              <a:ext cx="1974850" cy="626110"/>
            </a:xfrm>
            <a:custGeom>
              <a:avLst/>
              <a:gdLst/>
              <a:ahLst/>
              <a:cxnLst/>
              <a:rect l="l" t="t" r="r" b="b"/>
              <a:pathLst>
                <a:path w="1974850" h="626109">
                  <a:moveTo>
                    <a:pt x="1762909" y="625664"/>
                  </a:moveTo>
                  <a:lnTo>
                    <a:pt x="0" y="625664"/>
                  </a:lnTo>
                  <a:lnTo>
                    <a:pt x="0" y="0"/>
                  </a:lnTo>
                  <a:lnTo>
                    <a:pt x="1764695" y="46435"/>
                  </a:lnTo>
                  <a:lnTo>
                    <a:pt x="1813919" y="51006"/>
                  </a:lnTo>
                  <a:lnTo>
                    <a:pt x="1857100" y="61667"/>
                  </a:lnTo>
                  <a:lnTo>
                    <a:pt x="1893976" y="77936"/>
                  </a:lnTo>
                  <a:lnTo>
                    <a:pt x="1947766" y="125369"/>
                  </a:lnTo>
                  <a:lnTo>
                    <a:pt x="1973197" y="189442"/>
                  </a:lnTo>
                  <a:lnTo>
                    <a:pt x="1974625" y="226512"/>
                  </a:lnTo>
                  <a:lnTo>
                    <a:pt x="1968177" y="266294"/>
                  </a:lnTo>
                  <a:lnTo>
                    <a:pt x="1953593" y="308306"/>
                  </a:lnTo>
                  <a:lnTo>
                    <a:pt x="1930612" y="352064"/>
                  </a:lnTo>
                  <a:lnTo>
                    <a:pt x="1762909" y="625664"/>
                  </a:lnTo>
                  <a:close/>
                </a:path>
              </a:pathLst>
            </a:custGeom>
            <a:solidFill>
              <a:srgbClr val="00C8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592721" y="1457577"/>
            <a:ext cx="4041140" cy="27273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23900" marR="5080" indent="-711835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latin typeface="Arial"/>
                <a:cs typeface="Arial"/>
              </a:rPr>
              <a:t>Un</a:t>
            </a:r>
            <a:r>
              <a:rPr sz="1500" b="1" spc="-2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moment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d’échange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autour</a:t>
            </a:r>
            <a:r>
              <a:rPr sz="1500" b="1" spc="-2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du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Numérique </a:t>
            </a:r>
            <a:r>
              <a:rPr sz="1500" b="1" dirty="0">
                <a:latin typeface="Arial"/>
                <a:cs typeface="Arial"/>
              </a:rPr>
              <a:t>et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de</a:t>
            </a:r>
            <a:r>
              <a:rPr sz="1500" b="1" spc="-3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l’Intelligence</a:t>
            </a:r>
            <a:r>
              <a:rPr sz="1500" b="1" spc="-55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artificielle</a:t>
            </a:r>
            <a:endParaRPr sz="15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45"/>
              </a:spcBef>
            </a:pPr>
            <a:endParaRPr sz="1500" dirty="0">
              <a:latin typeface="Arial"/>
              <a:cs typeface="Arial"/>
            </a:endParaRPr>
          </a:p>
          <a:p>
            <a:pPr marL="86995" marR="1640205">
              <a:lnSpc>
                <a:spcPct val="100000"/>
              </a:lnSpc>
              <a:spcBef>
                <a:spcPts val="5"/>
              </a:spcBef>
            </a:pPr>
            <a:r>
              <a:rPr sz="1300" b="1" dirty="0">
                <a:latin typeface="Arial"/>
                <a:cs typeface="Arial"/>
              </a:rPr>
              <a:t>Thématique</a:t>
            </a:r>
            <a:r>
              <a:rPr sz="1300" b="1" spc="-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XXXXX</a:t>
            </a:r>
            <a:r>
              <a:rPr sz="1300" b="1" spc="-70" dirty="0">
                <a:latin typeface="Arial"/>
                <a:cs typeface="Arial"/>
              </a:rPr>
              <a:t> </a:t>
            </a:r>
            <a:r>
              <a:rPr sz="1300" b="1" spc="-25" dirty="0">
                <a:latin typeface="Arial"/>
                <a:cs typeface="Arial"/>
              </a:rPr>
              <a:t>XXX </a:t>
            </a:r>
            <a:r>
              <a:rPr sz="1300" b="1" spc="-10" dirty="0">
                <a:latin typeface="Arial"/>
                <a:cs typeface="Arial"/>
              </a:rPr>
              <a:t>XXXXXXXXXXXXXXXXXXXXX</a:t>
            </a:r>
            <a:endParaRPr sz="13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1300" dirty="0">
              <a:latin typeface="Arial"/>
              <a:cs typeface="Arial"/>
            </a:endParaRPr>
          </a:p>
          <a:p>
            <a:pPr marL="86995" marR="2362200">
              <a:lnSpc>
                <a:spcPct val="100000"/>
              </a:lnSpc>
              <a:spcBef>
                <a:spcPts val="5"/>
              </a:spcBef>
            </a:pPr>
            <a:r>
              <a:rPr sz="1300" dirty="0">
                <a:latin typeface="Arial"/>
                <a:cs typeface="Arial"/>
              </a:rPr>
              <a:t>Par</a:t>
            </a:r>
            <a:r>
              <a:rPr sz="1300" spc="-25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XXXXXXXXX XXXXXXXXXXXXXX,</a:t>
            </a:r>
            <a:endParaRPr sz="1300" dirty="0">
              <a:latin typeface="Arial"/>
              <a:cs typeface="Arial"/>
            </a:endParaRPr>
          </a:p>
          <a:p>
            <a:pPr marL="86995" marR="1590040">
              <a:lnSpc>
                <a:spcPct val="100000"/>
              </a:lnSpc>
            </a:pPr>
            <a:r>
              <a:rPr sz="1300" dirty="0">
                <a:latin typeface="Arial"/>
                <a:cs typeface="Arial"/>
              </a:rPr>
              <a:t>Chargé</a:t>
            </a:r>
            <a:r>
              <a:rPr sz="1300" spc="-25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de</a:t>
            </a:r>
            <a:r>
              <a:rPr sz="1300" spc="-35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XXXXXXXXXXXXXX </a:t>
            </a:r>
            <a:r>
              <a:rPr sz="1300" dirty="0">
                <a:latin typeface="Arial"/>
                <a:cs typeface="Arial"/>
              </a:rPr>
              <a:t>à </a:t>
            </a:r>
            <a:r>
              <a:rPr sz="1300" spc="-10" dirty="0">
                <a:latin typeface="Arial"/>
                <a:cs typeface="Arial"/>
              </a:rPr>
              <a:t>XXXXXXXXXXXXXX</a:t>
            </a:r>
            <a:endParaRPr sz="13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300" dirty="0">
              <a:latin typeface="Arial"/>
              <a:cs typeface="Arial"/>
            </a:endParaRPr>
          </a:p>
          <a:p>
            <a:pPr marL="86995" marR="1859280">
              <a:lnSpc>
                <a:spcPct val="100000"/>
              </a:lnSpc>
            </a:pPr>
            <a:r>
              <a:rPr sz="1300" dirty="0">
                <a:latin typeface="Arial"/>
                <a:cs typeface="Arial"/>
              </a:rPr>
              <a:t>Une</a:t>
            </a:r>
            <a:r>
              <a:rPr sz="1300" spc="-50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présentation</a:t>
            </a:r>
            <a:r>
              <a:rPr sz="1300" spc="-20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suivie</a:t>
            </a:r>
            <a:r>
              <a:rPr sz="1300" spc="-30" dirty="0">
                <a:latin typeface="Arial"/>
                <a:cs typeface="Arial"/>
              </a:rPr>
              <a:t> </a:t>
            </a:r>
            <a:r>
              <a:rPr sz="1300" spc="-20" dirty="0">
                <a:latin typeface="Arial"/>
                <a:cs typeface="Arial"/>
              </a:rPr>
              <a:t>d’un </a:t>
            </a:r>
            <a:r>
              <a:rPr sz="1300" dirty="0">
                <a:latin typeface="Arial"/>
                <a:cs typeface="Arial"/>
              </a:rPr>
              <a:t>temps</a:t>
            </a:r>
            <a:r>
              <a:rPr sz="1300" spc="-15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de</a:t>
            </a:r>
            <a:r>
              <a:rPr sz="1300" spc="-20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partage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xfrm>
            <a:off x="3850005" y="6810999"/>
            <a:ext cx="1026795" cy="281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/>
              <a:t>votre</a:t>
            </a:r>
            <a:r>
              <a:rPr spc="-25" dirty="0"/>
              <a:t> </a:t>
            </a:r>
            <a:r>
              <a:rPr spc="-20" dirty="0"/>
              <a:t>logo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>
            <a:extLst>
              <a:ext uri="{FF2B5EF4-FFF2-40B4-BE49-F238E27FC236}">
                <a16:creationId xmlns:a16="http://schemas.microsoft.com/office/drawing/2014/main" id="{6E4447D2-4ADD-4388-A57A-D5956B9805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8" r="15986"/>
          <a:stretch/>
        </p:blipFill>
        <p:spPr>
          <a:xfrm>
            <a:off x="-1" y="-28640"/>
            <a:ext cx="5348177" cy="759149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B8BC58A-8327-46C3-87C6-6ED5B34B4B28}"/>
              </a:ext>
            </a:extLst>
          </p:cNvPr>
          <p:cNvSpPr/>
          <p:nvPr/>
        </p:nvSpPr>
        <p:spPr>
          <a:xfrm>
            <a:off x="4444" y="-28575"/>
            <a:ext cx="5343732" cy="7591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9000"/>
                </a:schemeClr>
              </a:gs>
              <a:gs pos="35000">
                <a:schemeClr val="accent5">
                  <a:lumMod val="0"/>
                  <a:lumOff val="100000"/>
                  <a:alpha val="63000"/>
                </a:schemeClr>
              </a:gs>
              <a:gs pos="61455">
                <a:srgbClr val="FFFFFF">
                  <a:alpha val="37000"/>
                </a:srgb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object 2"/>
          <p:cNvGrpSpPr/>
          <p:nvPr/>
        </p:nvGrpSpPr>
        <p:grpSpPr>
          <a:xfrm>
            <a:off x="1214501" y="1188720"/>
            <a:ext cx="4119371" cy="4573524"/>
            <a:chOff x="1208531" y="1188720"/>
            <a:chExt cx="4119371" cy="4573524"/>
          </a:xfrm>
        </p:grpSpPr>
        <p:pic>
          <p:nvPicPr>
            <p:cNvPr id="3" name="object 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18787" y="1188720"/>
              <a:ext cx="1309115" cy="413765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08531" y="5039868"/>
              <a:ext cx="2910839" cy="722376"/>
            </a:xfrm>
            <a:prstGeom prst="rect">
              <a:avLst/>
            </a:prstGeom>
          </p:spPr>
        </p:pic>
      </p:grpSp>
      <p:sp>
        <p:nvSpPr>
          <p:cNvPr id="6" name="object 6"/>
          <p:cNvSpPr/>
          <p:nvPr/>
        </p:nvSpPr>
        <p:spPr>
          <a:xfrm>
            <a:off x="3333750" y="6435090"/>
            <a:ext cx="1894839" cy="1000125"/>
          </a:xfrm>
          <a:custGeom>
            <a:avLst/>
            <a:gdLst/>
            <a:ahLst/>
            <a:cxnLst/>
            <a:rect l="l" t="t" r="r" b="b"/>
            <a:pathLst>
              <a:path w="1894839" h="1000125">
                <a:moveTo>
                  <a:pt x="0" y="0"/>
                </a:moveTo>
                <a:lnTo>
                  <a:pt x="1894331" y="0"/>
                </a:lnTo>
                <a:lnTo>
                  <a:pt x="1894331" y="999744"/>
                </a:lnTo>
                <a:lnTo>
                  <a:pt x="0" y="999744"/>
                </a:lnTo>
                <a:lnTo>
                  <a:pt x="0" y="0"/>
                </a:lnTo>
                <a:close/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904602" y="5196935"/>
            <a:ext cx="1517650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0485" marR="5080" indent="-58419">
              <a:lnSpc>
                <a:spcPct val="100000"/>
              </a:lnSpc>
              <a:spcBef>
                <a:spcPts val="95"/>
              </a:spcBef>
            </a:pPr>
            <a:r>
              <a:rPr sz="1300" b="1" dirty="0">
                <a:latin typeface="Arial"/>
                <a:cs typeface="Arial"/>
              </a:rPr>
              <a:t>Mercredi</a:t>
            </a:r>
            <a:r>
              <a:rPr sz="1300" b="1" spc="-3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22</a:t>
            </a:r>
            <a:r>
              <a:rPr sz="1300" b="1" spc="-35" dirty="0">
                <a:latin typeface="Arial"/>
                <a:cs typeface="Arial"/>
              </a:rPr>
              <a:t> </a:t>
            </a:r>
            <a:r>
              <a:rPr sz="1300" b="1" spc="-10" dirty="0">
                <a:latin typeface="Arial"/>
                <a:cs typeface="Arial"/>
              </a:rPr>
              <a:t>janvier </a:t>
            </a:r>
            <a:r>
              <a:rPr sz="1300" b="1" dirty="0">
                <a:latin typeface="Arial"/>
                <a:cs typeface="Arial"/>
              </a:rPr>
              <a:t>De</a:t>
            </a:r>
            <a:r>
              <a:rPr sz="1300" b="1" spc="-2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13h30</a:t>
            </a:r>
            <a:r>
              <a:rPr sz="1300" b="1" spc="-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à</a:t>
            </a:r>
            <a:r>
              <a:rPr sz="1300" b="1" spc="-15" dirty="0">
                <a:latin typeface="Arial"/>
                <a:cs typeface="Arial"/>
              </a:rPr>
              <a:t> </a:t>
            </a:r>
            <a:r>
              <a:rPr sz="1300" b="1" spc="-10" dirty="0">
                <a:latin typeface="Arial"/>
                <a:cs typeface="Arial"/>
              </a:rPr>
              <a:t>14h30</a:t>
            </a:r>
            <a:endParaRPr sz="13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67883" y="5979352"/>
            <a:ext cx="33883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Inscriptions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préalables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par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mail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à</a:t>
            </a:r>
            <a:r>
              <a:rPr sz="1000" spc="-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l’adresse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: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u="sng" spc="-10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Arial"/>
                <a:cs typeface="Arial"/>
                <a:hlinkClick r:id="rId5"/>
              </a:rPr>
              <a:t>mail@mail.com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267968" y="96012"/>
            <a:ext cx="2694431" cy="1301482"/>
          </a:xfrm>
          <a:prstGeom prst="rect">
            <a:avLst/>
          </a:prstGeom>
        </p:spPr>
      </p:pic>
      <p:sp>
        <p:nvSpPr>
          <p:cNvPr id="10" name="object 10"/>
          <p:cNvSpPr/>
          <p:nvPr/>
        </p:nvSpPr>
        <p:spPr>
          <a:xfrm>
            <a:off x="3048" y="211270"/>
            <a:ext cx="537210" cy="1991360"/>
          </a:xfrm>
          <a:custGeom>
            <a:avLst/>
            <a:gdLst/>
            <a:ahLst/>
            <a:cxnLst/>
            <a:rect l="l" t="t" r="r" b="b"/>
            <a:pathLst>
              <a:path w="537210" h="1991360">
                <a:moveTo>
                  <a:pt x="0" y="0"/>
                </a:moveTo>
                <a:lnTo>
                  <a:pt x="402747" y="386733"/>
                </a:lnTo>
                <a:lnTo>
                  <a:pt x="434539" y="422136"/>
                </a:lnTo>
                <a:lnTo>
                  <a:pt x="462740" y="463255"/>
                </a:lnTo>
                <a:lnTo>
                  <a:pt x="486985" y="508873"/>
                </a:lnTo>
                <a:lnTo>
                  <a:pt x="506910" y="557776"/>
                </a:lnTo>
                <a:lnTo>
                  <a:pt x="522151" y="608747"/>
                </a:lnTo>
                <a:lnTo>
                  <a:pt x="532344" y="660572"/>
                </a:lnTo>
                <a:lnTo>
                  <a:pt x="537124" y="712034"/>
                </a:lnTo>
                <a:lnTo>
                  <a:pt x="536127" y="761917"/>
                </a:lnTo>
                <a:lnTo>
                  <a:pt x="528989" y="809007"/>
                </a:lnTo>
                <a:lnTo>
                  <a:pt x="336690" y="1652338"/>
                </a:lnTo>
                <a:lnTo>
                  <a:pt x="322710" y="1697846"/>
                </a:lnTo>
                <a:lnTo>
                  <a:pt x="301986" y="1743208"/>
                </a:lnTo>
                <a:lnTo>
                  <a:pt x="275374" y="1787484"/>
                </a:lnTo>
                <a:lnTo>
                  <a:pt x="243730" y="1829738"/>
                </a:lnTo>
                <a:lnTo>
                  <a:pt x="207907" y="1869032"/>
                </a:lnTo>
                <a:lnTo>
                  <a:pt x="168760" y="1904427"/>
                </a:lnTo>
                <a:lnTo>
                  <a:pt x="127146" y="1934986"/>
                </a:lnTo>
                <a:lnTo>
                  <a:pt x="83918" y="1959772"/>
                </a:lnTo>
                <a:lnTo>
                  <a:pt x="39932" y="1977847"/>
                </a:lnTo>
                <a:lnTo>
                  <a:pt x="0" y="1990891"/>
                </a:lnTo>
                <a:lnTo>
                  <a:pt x="0" y="0"/>
                </a:lnTo>
                <a:close/>
              </a:path>
            </a:pathLst>
          </a:custGeom>
          <a:solidFill>
            <a:srgbClr val="DF48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92721" y="1457577"/>
            <a:ext cx="404114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23900" marR="5080" indent="-711835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latin typeface="Arial"/>
                <a:cs typeface="Arial"/>
              </a:rPr>
              <a:t>Un</a:t>
            </a:r>
            <a:r>
              <a:rPr sz="1500" b="1" spc="-2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moment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d’échange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autour</a:t>
            </a:r>
            <a:r>
              <a:rPr sz="1500" b="1" spc="-2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du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Numérique </a:t>
            </a:r>
            <a:r>
              <a:rPr sz="1500" b="1" dirty="0">
                <a:latin typeface="Arial"/>
                <a:cs typeface="Arial"/>
              </a:rPr>
              <a:t>et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de</a:t>
            </a:r>
            <a:r>
              <a:rPr sz="1500" b="1" spc="-3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l’Intelligence</a:t>
            </a:r>
            <a:r>
              <a:rPr sz="1500" b="1" spc="-55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artificielle</a:t>
            </a:r>
            <a:endParaRPr sz="15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67349" y="2440561"/>
            <a:ext cx="2381250" cy="2006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4610">
              <a:lnSpc>
                <a:spcPct val="100000"/>
              </a:lnSpc>
              <a:spcBef>
                <a:spcPts val="95"/>
              </a:spcBef>
            </a:pPr>
            <a:r>
              <a:rPr sz="1300" b="1" dirty="0">
                <a:latin typeface="Arial"/>
                <a:cs typeface="Arial"/>
              </a:rPr>
              <a:t>Thématique</a:t>
            </a:r>
            <a:r>
              <a:rPr sz="1300" b="1" spc="-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XXXXX</a:t>
            </a:r>
            <a:r>
              <a:rPr sz="1300" b="1" spc="-70" dirty="0">
                <a:latin typeface="Arial"/>
                <a:cs typeface="Arial"/>
              </a:rPr>
              <a:t> </a:t>
            </a:r>
            <a:r>
              <a:rPr sz="1300" b="1" spc="-25" dirty="0">
                <a:latin typeface="Arial"/>
                <a:cs typeface="Arial"/>
              </a:rPr>
              <a:t>XXX </a:t>
            </a:r>
            <a:r>
              <a:rPr sz="1300" b="1" spc="-10" dirty="0">
                <a:latin typeface="Arial"/>
                <a:cs typeface="Arial"/>
              </a:rPr>
              <a:t>XXXXXXXXXXXXXXXXXXXXX</a:t>
            </a:r>
            <a:endParaRPr sz="13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300">
              <a:latin typeface="Arial"/>
              <a:cs typeface="Arial"/>
            </a:endParaRPr>
          </a:p>
          <a:p>
            <a:pPr marL="12700" marR="777240">
              <a:lnSpc>
                <a:spcPct val="100000"/>
              </a:lnSpc>
            </a:pPr>
            <a:r>
              <a:rPr sz="1300" dirty="0">
                <a:latin typeface="Arial"/>
                <a:cs typeface="Arial"/>
              </a:rPr>
              <a:t>Par</a:t>
            </a:r>
            <a:r>
              <a:rPr sz="1300" spc="-25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XXXXXXXXX XXXXXXXXXXXXXX,</a:t>
            </a:r>
            <a:endParaRPr sz="13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1300" dirty="0">
                <a:latin typeface="Arial"/>
                <a:cs typeface="Arial"/>
              </a:rPr>
              <a:t>Chargé</a:t>
            </a:r>
            <a:r>
              <a:rPr sz="1300" spc="-25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de</a:t>
            </a:r>
            <a:r>
              <a:rPr sz="1300" spc="-35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XXXXXXXXXXXXXX </a:t>
            </a:r>
            <a:r>
              <a:rPr sz="1300" dirty="0">
                <a:latin typeface="Arial"/>
                <a:cs typeface="Arial"/>
              </a:rPr>
              <a:t>à </a:t>
            </a:r>
            <a:r>
              <a:rPr sz="1300" spc="-10" dirty="0">
                <a:latin typeface="Arial"/>
                <a:cs typeface="Arial"/>
              </a:rPr>
              <a:t>XXXXXXXXXXXXXX</a:t>
            </a:r>
            <a:endParaRPr sz="13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300">
              <a:latin typeface="Arial"/>
              <a:cs typeface="Arial"/>
            </a:endParaRPr>
          </a:p>
          <a:p>
            <a:pPr marL="12700" marR="273685">
              <a:lnSpc>
                <a:spcPct val="100000"/>
              </a:lnSpc>
            </a:pPr>
            <a:r>
              <a:rPr sz="1300" dirty="0">
                <a:latin typeface="Arial"/>
                <a:cs typeface="Arial"/>
              </a:rPr>
              <a:t>Une</a:t>
            </a:r>
            <a:r>
              <a:rPr sz="1300" spc="-50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présentation</a:t>
            </a:r>
            <a:r>
              <a:rPr sz="1300" spc="-20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suivie</a:t>
            </a:r>
            <a:r>
              <a:rPr sz="1300" spc="-30" dirty="0">
                <a:latin typeface="Arial"/>
                <a:cs typeface="Arial"/>
              </a:rPr>
              <a:t> </a:t>
            </a:r>
            <a:r>
              <a:rPr sz="1300" spc="-20" dirty="0">
                <a:latin typeface="Arial"/>
                <a:cs typeface="Arial"/>
              </a:rPr>
              <a:t>d’un </a:t>
            </a:r>
            <a:r>
              <a:rPr sz="1300" dirty="0">
                <a:latin typeface="Arial"/>
                <a:cs typeface="Arial"/>
              </a:rPr>
              <a:t>temps</a:t>
            </a:r>
            <a:r>
              <a:rPr sz="1300" spc="-15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de</a:t>
            </a:r>
            <a:r>
              <a:rPr sz="1300" spc="-20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partage</a:t>
            </a:r>
            <a:endParaRPr sz="13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74945" y="4802323"/>
            <a:ext cx="471805" cy="494030"/>
          </a:xfrm>
          <a:custGeom>
            <a:avLst/>
            <a:gdLst/>
            <a:ahLst/>
            <a:cxnLst/>
            <a:rect l="l" t="t" r="r" b="b"/>
            <a:pathLst>
              <a:path w="471805" h="494029">
                <a:moveTo>
                  <a:pt x="202385" y="493480"/>
                </a:moveTo>
                <a:lnTo>
                  <a:pt x="158763" y="483503"/>
                </a:lnTo>
                <a:lnTo>
                  <a:pt x="25876" y="360701"/>
                </a:lnTo>
                <a:lnTo>
                  <a:pt x="4127" y="322716"/>
                </a:lnTo>
                <a:lnTo>
                  <a:pt x="0" y="300237"/>
                </a:lnTo>
                <a:lnTo>
                  <a:pt x="1441" y="279003"/>
                </a:lnTo>
                <a:lnTo>
                  <a:pt x="38653" y="115850"/>
                </a:lnTo>
                <a:lnTo>
                  <a:pt x="60020" y="77645"/>
                </a:lnTo>
                <a:lnTo>
                  <a:pt x="96098" y="52874"/>
                </a:lnTo>
                <a:lnTo>
                  <a:pt x="248181" y="3225"/>
                </a:lnTo>
                <a:lnTo>
                  <a:pt x="269036" y="0"/>
                </a:lnTo>
                <a:lnTo>
                  <a:pt x="291426" y="2455"/>
                </a:lnTo>
                <a:lnTo>
                  <a:pt x="330061" y="21947"/>
                </a:lnTo>
                <a:lnTo>
                  <a:pt x="445536" y="132779"/>
                </a:lnTo>
                <a:lnTo>
                  <a:pt x="467291" y="170764"/>
                </a:lnTo>
                <a:lnTo>
                  <a:pt x="471415" y="193243"/>
                </a:lnTo>
                <a:lnTo>
                  <a:pt x="469971" y="214476"/>
                </a:lnTo>
                <a:lnTo>
                  <a:pt x="432759" y="377630"/>
                </a:lnTo>
                <a:lnTo>
                  <a:pt x="411394" y="415841"/>
                </a:lnTo>
                <a:lnTo>
                  <a:pt x="375331" y="440605"/>
                </a:lnTo>
                <a:lnTo>
                  <a:pt x="223247" y="490255"/>
                </a:lnTo>
                <a:lnTo>
                  <a:pt x="202385" y="493480"/>
                </a:lnTo>
                <a:close/>
              </a:path>
            </a:pathLst>
          </a:custGeom>
          <a:solidFill>
            <a:srgbClr val="009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456110" y="586638"/>
            <a:ext cx="555625" cy="593725"/>
          </a:xfrm>
          <a:custGeom>
            <a:avLst/>
            <a:gdLst/>
            <a:ahLst/>
            <a:cxnLst/>
            <a:rect l="l" t="t" r="r" b="b"/>
            <a:pathLst>
              <a:path w="555625" h="593725">
                <a:moveTo>
                  <a:pt x="150927" y="1252"/>
                </a:moveTo>
                <a:lnTo>
                  <a:pt x="197480" y="11657"/>
                </a:lnTo>
                <a:lnTo>
                  <a:pt x="533048" y="266076"/>
                </a:lnTo>
                <a:lnTo>
                  <a:pt x="555265" y="307404"/>
                </a:lnTo>
                <a:lnTo>
                  <a:pt x="546969" y="327628"/>
                </a:lnTo>
                <a:lnTo>
                  <a:pt x="526038" y="344146"/>
                </a:lnTo>
                <a:lnTo>
                  <a:pt x="50264" y="585890"/>
                </a:lnTo>
                <a:lnTo>
                  <a:pt x="26036" y="593206"/>
                </a:lnTo>
                <a:lnTo>
                  <a:pt x="8746" y="588404"/>
                </a:lnTo>
                <a:lnTo>
                  <a:pt x="0" y="572741"/>
                </a:lnTo>
                <a:lnTo>
                  <a:pt x="1400" y="547475"/>
                </a:lnTo>
                <a:lnTo>
                  <a:pt x="121639" y="38907"/>
                </a:lnTo>
                <a:lnTo>
                  <a:pt x="132881" y="14520"/>
                </a:lnTo>
                <a:lnTo>
                  <a:pt x="150927" y="1252"/>
                </a:lnTo>
                <a:close/>
              </a:path>
            </a:pathLst>
          </a:custGeom>
          <a:solidFill>
            <a:srgbClr val="F8D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0" y="6933376"/>
            <a:ext cx="1974850" cy="626110"/>
          </a:xfrm>
          <a:custGeom>
            <a:avLst/>
            <a:gdLst/>
            <a:ahLst/>
            <a:cxnLst/>
            <a:rect l="l" t="t" r="r" b="b"/>
            <a:pathLst>
              <a:path w="1974850" h="626109">
                <a:moveTo>
                  <a:pt x="1762909" y="625664"/>
                </a:moveTo>
                <a:lnTo>
                  <a:pt x="0" y="625664"/>
                </a:lnTo>
                <a:lnTo>
                  <a:pt x="0" y="0"/>
                </a:lnTo>
                <a:lnTo>
                  <a:pt x="1764695" y="46435"/>
                </a:lnTo>
                <a:lnTo>
                  <a:pt x="1813919" y="51006"/>
                </a:lnTo>
                <a:lnTo>
                  <a:pt x="1857100" y="61667"/>
                </a:lnTo>
                <a:lnTo>
                  <a:pt x="1893976" y="77936"/>
                </a:lnTo>
                <a:lnTo>
                  <a:pt x="1947766" y="125369"/>
                </a:lnTo>
                <a:lnTo>
                  <a:pt x="1973197" y="189442"/>
                </a:lnTo>
                <a:lnTo>
                  <a:pt x="1974625" y="226512"/>
                </a:lnTo>
                <a:lnTo>
                  <a:pt x="1968177" y="266294"/>
                </a:lnTo>
                <a:lnTo>
                  <a:pt x="1953593" y="308306"/>
                </a:lnTo>
                <a:lnTo>
                  <a:pt x="1930612" y="352064"/>
                </a:lnTo>
                <a:lnTo>
                  <a:pt x="1762909" y="625664"/>
                </a:lnTo>
                <a:close/>
              </a:path>
            </a:pathLst>
          </a:custGeom>
          <a:solidFill>
            <a:srgbClr val="00C8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/>
              <a:t>votre</a:t>
            </a:r>
            <a:r>
              <a:rPr spc="-25" dirty="0"/>
              <a:t> </a:t>
            </a:r>
            <a:r>
              <a:rPr spc="-20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059353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50792" y="1188720"/>
            <a:ext cx="1309115" cy="413765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40536" y="5039868"/>
            <a:ext cx="2910839" cy="7223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3333750" y="6435090"/>
            <a:ext cx="1894839" cy="1000125"/>
          </a:xfrm>
          <a:custGeom>
            <a:avLst/>
            <a:gdLst/>
            <a:ahLst/>
            <a:cxnLst/>
            <a:rect l="l" t="t" r="r" b="b"/>
            <a:pathLst>
              <a:path w="1894839" h="1000125">
                <a:moveTo>
                  <a:pt x="0" y="0"/>
                </a:moveTo>
                <a:lnTo>
                  <a:pt x="1894331" y="0"/>
                </a:lnTo>
                <a:lnTo>
                  <a:pt x="1894331" y="999744"/>
                </a:lnTo>
                <a:lnTo>
                  <a:pt x="0" y="999744"/>
                </a:lnTo>
                <a:lnTo>
                  <a:pt x="0" y="0"/>
                </a:lnTo>
                <a:close/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904602" y="5196935"/>
            <a:ext cx="1517650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0485" marR="5080" indent="-58419">
              <a:lnSpc>
                <a:spcPct val="100000"/>
              </a:lnSpc>
              <a:spcBef>
                <a:spcPts val="95"/>
              </a:spcBef>
            </a:pPr>
            <a:r>
              <a:rPr sz="1300" b="1" dirty="0">
                <a:latin typeface="Arial"/>
                <a:cs typeface="Arial"/>
              </a:rPr>
              <a:t>Mercredi</a:t>
            </a:r>
            <a:r>
              <a:rPr sz="1300" b="1" spc="-3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22</a:t>
            </a:r>
            <a:r>
              <a:rPr sz="1300" b="1" spc="-35" dirty="0">
                <a:latin typeface="Arial"/>
                <a:cs typeface="Arial"/>
              </a:rPr>
              <a:t> </a:t>
            </a:r>
            <a:r>
              <a:rPr sz="1300" b="1" spc="-10" dirty="0">
                <a:latin typeface="Arial"/>
                <a:cs typeface="Arial"/>
              </a:rPr>
              <a:t>janvier </a:t>
            </a:r>
            <a:r>
              <a:rPr sz="1300" b="1" dirty="0">
                <a:latin typeface="Arial"/>
                <a:cs typeface="Arial"/>
              </a:rPr>
              <a:t>De</a:t>
            </a:r>
            <a:r>
              <a:rPr sz="1300" b="1" spc="-2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13h30</a:t>
            </a:r>
            <a:r>
              <a:rPr sz="1300" b="1" spc="-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à</a:t>
            </a:r>
            <a:r>
              <a:rPr sz="1300" b="1" spc="-15" dirty="0">
                <a:latin typeface="Arial"/>
                <a:cs typeface="Arial"/>
              </a:rPr>
              <a:t> </a:t>
            </a:r>
            <a:r>
              <a:rPr sz="1300" b="1" spc="-10" dirty="0">
                <a:latin typeface="Arial"/>
                <a:cs typeface="Arial"/>
              </a:rPr>
              <a:t>14h30</a:t>
            </a:r>
            <a:endParaRPr sz="13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67883" y="5979352"/>
            <a:ext cx="33883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Inscriptions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préalables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par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mail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à</a:t>
            </a:r>
            <a:r>
              <a:rPr sz="1000" spc="-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l’adresse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: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u="sng" spc="-10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Arial"/>
                <a:cs typeface="Arial"/>
                <a:hlinkClick r:id="rId4"/>
              </a:rPr>
              <a:t>mail@mail.com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048" y="211270"/>
            <a:ext cx="537210" cy="1991360"/>
          </a:xfrm>
          <a:custGeom>
            <a:avLst/>
            <a:gdLst/>
            <a:ahLst/>
            <a:cxnLst/>
            <a:rect l="l" t="t" r="r" b="b"/>
            <a:pathLst>
              <a:path w="537210" h="1991360">
                <a:moveTo>
                  <a:pt x="0" y="0"/>
                </a:moveTo>
                <a:lnTo>
                  <a:pt x="402747" y="386733"/>
                </a:lnTo>
                <a:lnTo>
                  <a:pt x="434539" y="422136"/>
                </a:lnTo>
                <a:lnTo>
                  <a:pt x="462740" y="463255"/>
                </a:lnTo>
                <a:lnTo>
                  <a:pt x="486985" y="508873"/>
                </a:lnTo>
                <a:lnTo>
                  <a:pt x="506910" y="557776"/>
                </a:lnTo>
                <a:lnTo>
                  <a:pt x="522151" y="608747"/>
                </a:lnTo>
                <a:lnTo>
                  <a:pt x="532344" y="660572"/>
                </a:lnTo>
                <a:lnTo>
                  <a:pt x="537124" y="712034"/>
                </a:lnTo>
                <a:lnTo>
                  <a:pt x="536127" y="761917"/>
                </a:lnTo>
                <a:lnTo>
                  <a:pt x="528989" y="809007"/>
                </a:lnTo>
                <a:lnTo>
                  <a:pt x="336690" y="1652338"/>
                </a:lnTo>
                <a:lnTo>
                  <a:pt x="322710" y="1697846"/>
                </a:lnTo>
                <a:lnTo>
                  <a:pt x="301986" y="1743208"/>
                </a:lnTo>
                <a:lnTo>
                  <a:pt x="275374" y="1787484"/>
                </a:lnTo>
                <a:lnTo>
                  <a:pt x="243730" y="1829738"/>
                </a:lnTo>
                <a:lnTo>
                  <a:pt x="207907" y="1869032"/>
                </a:lnTo>
                <a:lnTo>
                  <a:pt x="168760" y="1904427"/>
                </a:lnTo>
                <a:lnTo>
                  <a:pt x="127146" y="1934986"/>
                </a:lnTo>
                <a:lnTo>
                  <a:pt x="83918" y="1959772"/>
                </a:lnTo>
                <a:lnTo>
                  <a:pt x="39932" y="1977847"/>
                </a:lnTo>
                <a:lnTo>
                  <a:pt x="0" y="1990891"/>
                </a:lnTo>
                <a:lnTo>
                  <a:pt x="0" y="0"/>
                </a:lnTo>
                <a:close/>
              </a:path>
            </a:pathLst>
          </a:custGeom>
          <a:solidFill>
            <a:srgbClr val="DF48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92721" y="1457577"/>
            <a:ext cx="404114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23900" marR="5080" indent="-711835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latin typeface="Arial"/>
                <a:cs typeface="Arial"/>
              </a:rPr>
              <a:t>Un</a:t>
            </a:r>
            <a:r>
              <a:rPr sz="1500" b="1" spc="-2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moment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d’échange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autour</a:t>
            </a:r>
            <a:r>
              <a:rPr sz="1500" b="1" spc="-2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du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Numérique </a:t>
            </a:r>
            <a:r>
              <a:rPr sz="1500" b="1" dirty="0">
                <a:latin typeface="Arial"/>
                <a:cs typeface="Arial"/>
              </a:rPr>
              <a:t>et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de</a:t>
            </a:r>
            <a:r>
              <a:rPr sz="1500" b="1" spc="-3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l’Intelligence</a:t>
            </a:r>
            <a:r>
              <a:rPr sz="1500" b="1" spc="-55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artificielle</a:t>
            </a:r>
            <a:endParaRPr sz="15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67349" y="2440561"/>
            <a:ext cx="2381250" cy="2006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4610">
              <a:lnSpc>
                <a:spcPct val="100000"/>
              </a:lnSpc>
              <a:spcBef>
                <a:spcPts val="95"/>
              </a:spcBef>
            </a:pPr>
            <a:r>
              <a:rPr sz="1300" b="1" dirty="0">
                <a:latin typeface="Arial"/>
                <a:cs typeface="Arial"/>
              </a:rPr>
              <a:t>Thématique</a:t>
            </a:r>
            <a:r>
              <a:rPr sz="1300" b="1" spc="-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XXXXX</a:t>
            </a:r>
            <a:r>
              <a:rPr sz="1300" b="1" spc="-70" dirty="0">
                <a:latin typeface="Arial"/>
                <a:cs typeface="Arial"/>
              </a:rPr>
              <a:t> </a:t>
            </a:r>
            <a:r>
              <a:rPr sz="1300" b="1" spc="-25" dirty="0">
                <a:latin typeface="Arial"/>
                <a:cs typeface="Arial"/>
              </a:rPr>
              <a:t>XXX </a:t>
            </a:r>
            <a:r>
              <a:rPr sz="1300" b="1" spc="-10" dirty="0">
                <a:latin typeface="Arial"/>
                <a:cs typeface="Arial"/>
              </a:rPr>
              <a:t>XXXXXXXXXXXXXXXXXXXXX</a:t>
            </a:r>
            <a:endParaRPr sz="13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300">
              <a:latin typeface="Arial"/>
              <a:cs typeface="Arial"/>
            </a:endParaRPr>
          </a:p>
          <a:p>
            <a:pPr marL="12700" marR="777240">
              <a:lnSpc>
                <a:spcPct val="100000"/>
              </a:lnSpc>
            </a:pPr>
            <a:r>
              <a:rPr sz="1300" dirty="0">
                <a:latin typeface="Arial"/>
                <a:cs typeface="Arial"/>
              </a:rPr>
              <a:t>Par</a:t>
            </a:r>
            <a:r>
              <a:rPr sz="1300" spc="-25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XXXXXXXXX XXXXXXXXXXXXXX,</a:t>
            </a:r>
            <a:endParaRPr sz="13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1300" dirty="0">
                <a:latin typeface="Arial"/>
                <a:cs typeface="Arial"/>
              </a:rPr>
              <a:t>Chargé</a:t>
            </a:r>
            <a:r>
              <a:rPr sz="1300" spc="-25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de</a:t>
            </a:r>
            <a:r>
              <a:rPr sz="1300" spc="-35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XXXXXXXXXXXXXX </a:t>
            </a:r>
            <a:r>
              <a:rPr sz="1300" dirty="0">
                <a:latin typeface="Arial"/>
                <a:cs typeface="Arial"/>
              </a:rPr>
              <a:t>à </a:t>
            </a:r>
            <a:r>
              <a:rPr sz="1300" spc="-10" dirty="0">
                <a:latin typeface="Arial"/>
                <a:cs typeface="Arial"/>
              </a:rPr>
              <a:t>XXXXXXXXXXXXXX</a:t>
            </a:r>
            <a:endParaRPr sz="13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300">
              <a:latin typeface="Arial"/>
              <a:cs typeface="Arial"/>
            </a:endParaRPr>
          </a:p>
          <a:p>
            <a:pPr marL="12700" marR="273685">
              <a:lnSpc>
                <a:spcPct val="100000"/>
              </a:lnSpc>
            </a:pPr>
            <a:r>
              <a:rPr sz="1300" dirty="0">
                <a:latin typeface="Arial"/>
                <a:cs typeface="Arial"/>
              </a:rPr>
              <a:t>Une</a:t>
            </a:r>
            <a:r>
              <a:rPr sz="1300" spc="-50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présentation</a:t>
            </a:r>
            <a:r>
              <a:rPr sz="1300" spc="-20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suivie</a:t>
            </a:r>
            <a:r>
              <a:rPr sz="1300" spc="-30" dirty="0">
                <a:latin typeface="Arial"/>
                <a:cs typeface="Arial"/>
              </a:rPr>
              <a:t> </a:t>
            </a:r>
            <a:r>
              <a:rPr sz="1300" spc="-20" dirty="0">
                <a:latin typeface="Arial"/>
                <a:cs typeface="Arial"/>
              </a:rPr>
              <a:t>d’un </a:t>
            </a:r>
            <a:r>
              <a:rPr sz="1300" dirty="0">
                <a:latin typeface="Arial"/>
                <a:cs typeface="Arial"/>
              </a:rPr>
              <a:t>temps</a:t>
            </a:r>
            <a:r>
              <a:rPr sz="1300" spc="-15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de</a:t>
            </a:r>
            <a:r>
              <a:rPr sz="1300" spc="-20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partage</a:t>
            </a:r>
            <a:endParaRPr sz="13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74945" y="4802323"/>
            <a:ext cx="471805" cy="494030"/>
          </a:xfrm>
          <a:custGeom>
            <a:avLst/>
            <a:gdLst/>
            <a:ahLst/>
            <a:cxnLst/>
            <a:rect l="l" t="t" r="r" b="b"/>
            <a:pathLst>
              <a:path w="471805" h="494029">
                <a:moveTo>
                  <a:pt x="202385" y="493480"/>
                </a:moveTo>
                <a:lnTo>
                  <a:pt x="158763" y="483503"/>
                </a:lnTo>
                <a:lnTo>
                  <a:pt x="25876" y="360701"/>
                </a:lnTo>
                <a:lnTo>
                  <a:pt x="4127" y="322716"/>
                </a:lnTo>
                <a:lnTo>
                  <a:pt x="0" y="300237"/>
                </a:lnTo>
                <a:lnTo>
                  <a:pt x="1441" y="279003"/>
                </a:lnTo>
                <a:lnTo>
                  <a:pt x="38653" y="115850"/>
                </a:lnTo>
                <a:lnTo>
                  <a:pt x="60020" y="77645"/>
                </a:lnTo>
                <a:lnTo>
                  <a:pt x="96098" y="52874"/>
                </a:lnTo>
                <a:lnTo>
                  <a:pt x="248181" y="3225"/>
                </a:lnTo>
                <a:lnTo>
                  <a:pt x="269036" y="0"/>
                </a:lnTo>
                <a:lnTo>
                  <a:pt x="291426" y="2455"/>
                </a:lnTo>
                <a:lnTo>
                  <a:pt x="330061" y="21947"/>
                </a:lnTo>
                <a:lnTo>
                  <a:pt x="445536" y="132779"/>
                </a:lnTo>
                <a:lnTo>
                  <a:pt x="467291" y="170764"/>
                </a:lnTo>
                <a:lnTo>
                  <a:pt x="471415" y="193243"/>
                </a:lnTo>
                <a:lnTo>
                  <a:pt x="469971" y="214476"/>
                </a:lnTo>
                <a:lnTo>
                  <a:pt x="432759" y="377630"/>
                </a:lnTo>
                <a:lnTo>
                  <a:pt x="411394" y="415841"/>
                </a:lnTo>
                <a:lnTo>
                  <a:pt x="375331" y="440605"/>
                </a:lnTo>
                <a:lnTo>
                  <a:pt x="223247" y="490255"/>
                </a:lnTo>
                <a:lnTo>
                  <a:pt x="202385" y="493480"/>
                </a:lnTo>
                <a:close/>
              </a:path>
            </a:pathLst>
          </a:custGeom>
          <a:solidFill>
            <a:srgbClr val="009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456110" y="586638"/>
            <a:ext cx="555625" cy="593725"/>
          </a:xfrm>
          <a:custGeom>
            <a:avLst/>
            <a:gdLst/>
            <a:ahLst/>
            <a:cxnLst/>
            <a:rect l="l" t="t" r="r" b="b"/>
            <a:pathLst>
              <a:path w="555625" h="593725">
                <a:moveTo>
                  <a:pt x="150927" y="1252"/>
                </a:moveTo>
                <a:lnTo>
                  <a:pt x="197480" y="11657"/>
                </a:lnTo>
                <a:lnTo>
                  <a:pt x="533048" y="266076"/>
                </a:lnTo>
                <a:lnTo>
                  <a:pt x="555265" y="307404"/>
                </a:lnTo>
                <a:lnTo>
                  <a:pt x="546969" y="327628"/>
                </a:lnTo>
                <a:lnTo>
                  <a:pt x="526038" y="344146"/>
                </a:lnTo>
                <a:lnTo>
                  <a:pt x="50264" y="585890"/>
                </a:lnTo>
                <a:lnTo>
                  <a:pt x="26036" y="593206"/>
                </a:lnTo>
                <a:lnTo>
                  <a:pt x="8746" y="588404"/>
                </a:lnTo>
                <a:lnTo>
                  <a:pt x="0" y="572741"/>
                </a:lnTo>
                <a:lnTo>
                  <a:pt x="1400" y="547475"/>
                </a:lnTo>
                <a:lnTo>
                  <a:pt x="121639" y="38907"/>
                </a:lnTo>
                <a:lnTo>
                  <a:pt x="132881" y="14520"/>
                </a:lnTo>
                <a:lnTo>
                  <a:pt x="150927" y="1252"/>
                </a:lnTo>
                <a:close/>
              </a:path>
            </a:pathLst>
          </a:custGeom>
          <a:solidFill>
            <a:srgbClr val="F8D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0" y="6933376"/>
            <a:ext cx="1974850" cy="626110"/>
          </a:xfrm>
          <a:custGeom>
            <a:avLst/>
            <a:gdLst/>
            <a:ahLst/>
            <a:cxnLst/>
            <a:rect l="l" t="t" r="r" b="b"/>
            <a:pathLst>
              <a:path w="1974850" h="626109">
                <a:moveTo>
                  <a:pt x="1762909" y="625664"/>
                </a:moveTo>
                <a:lnTo>
                  <a:pt x="0" y="625664"/>
                </a:lnTo>
                <a:lnTo>
                  <a:pt x="0" y="0"/>
                </a:lnTo>
                <a:lnTo>
                  <a:pt x="1764695" y="46435"/>
                </a:lnTo>
                <a:lnTo>
                  <a:pt x="1813919" y="51006"/>
                </a:lnTo>
                <a:lnTo>
                  <a:pt x="1857100" y="61667"/>
                </a:lnTo>
                <a:lnTo>
                  <a:pt x="1893976" y="77936"/>
                </a:lnTo>
                <a:lnTo>
                  <a:pt x="1947766" y="125369"/>
                </a:lnTo>
                <a:lnTo>
                  <a:pt x="1973197" y="189442"/>
                </a:lnTo>
                <a:lnTo>
                  <a:pt x="1974625" y="226512"/>
                </a:lnTo>
                <a:lnTo>
                  <a:pt x="1968177" y="266294"/>
                </a:lnTo>
                <a:lnTo>
                  <a:pt x="1953593" y="308306"/>
                </a:lnTo>
                <a:lnTo>
                  <a:pt x="1930612" y="352064"/>
                </a:lnTo>
                <a:lnTo>
                  <a:pt x="1762909" y="625664"/>
                </a:lnTo>
                <a:close/>
              </a:path>
            </a:pathLst>
          </a:custGeom>
          <a:solidFill>
            <a:srgbClr val="00C8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/>
              <a:t>votre</a:t>
            </a:r>
            <a:r>
              <a:rPr spc="-25" dirty="0"/>
              <a:t> </a:t>
            </a:r>
            <a:r>
              <a:rPr spc="-20" dirty="0"/>
              <a:t>logo</a:t>
            </a:r>
          </a:p>
        </p:txBody>
      </p:sp>
      <p:pic>
        <p:nvPicPr>
          <p:cNvPr id="17" name="Google Shape;60;p13">
            <a:extLst>
              <a:ext uri="{FF2B5EF4-FFF2-40B4-BE49-F238E27FC236}">
                <a16:creationId xmlns:a16="http://schemas.microsoft.com/office/drawing/2014/main" id="{E0EB41BA-E375-4151-BF7C-AF77378233AE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13784" y="2638791"/>
            <a:ext cx="2014805" cy="14776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object 6">
            <a:extLst>
              <a:ext uri="{FF2B5EF4-FFF2-40B4-BE49-F238E27FC236}">
                <a16:creationId xmlns:a16="http://schemas.microsoft.com/office/drawing/2014/main" id="{59B7C3B2-71AC-414A-A388-698118738CD0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12521" y="142148"/>
            <a:ext cx="2953511" cy="129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655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50792" y="1188720"/>
            <a:ext cx="1309115" cy="413765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4800" y="915924"/>
            <a:ext cx="5055095" cy="400202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40536" y="5039868"/>
            <a:ext cx="2910839" cy="722376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3333750" y="6435090"/>
            <a:ext cx="1894839" cy="1000125"/>
          </a:xfrm>
          <a:custGeom>
            <a:avLst/>
            <a:gdLst/>
            <a:ahLst/>
            <a:cxnLst/>
            <a:rect l="l" t="t" r="r" b="b"/>
            <a:pathLst>
              <a:path w="1894839" h="1000125">
                <a:moveTo>
                  <a:pt x="0" y="0"/>
                </a:moveTo>
                <a:lnTo>
                  <a:pt x="1894331" y="0"/>
                </a:lnTo>
                <a:lnTo>
                  <a:pt x="1894331" y="999744"/>
                </a:lnTo>
                <a:lnTo>
                  <a:pt x="0" y="999744"/>
                </a:lnTo>
                <a:lnTo>
                  <a:pt x="0" y="0"/>
                </a:lnTo>
                <a:close/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904602" y="5196935"/>
            <a:ext cx="1517650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0485" marR="5080" indent="-58419">
              <a:lnSpc>
                <a:spcPct val="100000"/>
              </a:lnSpc>
              <a:spcBef>
                <a:spcPts val="95"/>
              </a:spcBef>
            </a:pPr>
            <a:r>
              <a:rPr sz="1300" b="1" dirty="0">
                <a:latin typeface="Arial"/>
                <a:cs typeface="Arial"/>
              </a:rPr>
              <a:t>Mercredi</a:t>
            </a:r>
            <a:r>
              <a:rPr sz="1300" b="1" spc="-3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22</a:t>
            </a:r>
            <a:r>
              <a:rPr sz="1300" b="1" spc="-35" dirty="0">
                <a:latin typeface="Arial"/>
                <a:cs typeface="Arial"/>
              </a:rPr>
              <a:t> </a:t>
            </a:r>
            <a:r>
              <a:rPr sz="1300" b="1" spc="-10" dirty="0">
                <a:latin typeface="Arial"/>
                <a:cs typeface="Arial"/>
              </a:rPr>
              <a:t>janvier </a:t>
            </a:r>
            <a:r>
              <a:rPr sz="1300" b="1" dirty="0">
                <a:latin typeface="Arial"/>
                <a:cs typeface="Arial"/>
              </a:rPr>
              <a:t>De</a:t>
            </a:r>
            <a:r>
              <a:rPr sz="1300" b="1" spc="-2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13h30</a:t>
            </a:r>
            <a:r>
              <a:rPr sz="1300" b="1" spc="-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à</a:t>
            </a:r>
            <a:r>
              <a:rPr sz="1300" b="1" spc="-15" dirty="0">
                <a:latin typeface="Arial"/>
                <a:cs typeface="Arial"/>
              </a:rPr>
              <a:t> </a:t>
            </a:r>
            <a:r>
              <a:rPr sz="1300" b="1" spc="-10" dirty="0">
                <a:latin typeface="Arial"/>
                <a:cs typeface="Arial"/>
              </a:rPr>
              <a:t>14h30</a:t>
            </a:r>
            <a:endParaRPr sz="13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67883" y="5979352"/>
            <a:ext cx="33883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Inscriptions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préalables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par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mail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à</a:t>
            </a:r>
            <a:r>
              <a:rPr sz="1000" spc="-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l’adresse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: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u="sng" spc="-10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Arial"/>
                <a:cs typeface="Arial"/>
                <a:hlinkClick r:id="rId5"/>
              </a:rPr>
              <a:t>mail@mail.com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048" y="211270"/>
            <a:ext cx="537210" cy="1991360"/>
          </a:xfrm>
          <a:custGeom>
            <a:avLst/>
            <a:gdLst/>
            <a:ahLst/>
            <a:cxnLst/>
            <a:rect l="l" t="t" r="r" b="b"/>
            <a:pathLst>
              <a:path w="537210" h="1991360">
                <a:moveTo>
                  <a:pt x="0" y="0"/>
                </a:moveTo>
                <a:lnTo>
                  <a:pt x="402747" y="386733"/>
                </a:lnTo>
                <a:lnTo>
                  <a:pt x="434539" y="422136"/>
                </a:lnTo>
                <a:lnTo>
                  <a:pt x="462740" y="463255"/>
                </a:lnTo>
                <a:lnTo>
                  <a:pt x="486985" y="508873"/>
                </a:lnTo>
                <a:lnTo>
                  <a:pt x="506910" y="557776"/>
                </a:lnTo>
                <a:lnTo>
                  <a:pt x="522151" y="608747"/>
                </a:lnTo>
                <a:lnTo>
                  <a:pt x="532344" y="660572"/>
                </a:lnTo>
                <a:lnTo>
                  <a:pt x="537124" y="712034"/>
                </a:lnTo>
                <a:lnTo>
                  <a:pt x="536127" y="761917"/>
                </a:lnTo>
                <a:lnTo>
                  <a:pt x="528989" y="809007"/>
                </a:lnTo>
                <a:lnTo>
                  <a:pt x="336690" y="1652338"/>
                </a:lnTo>
                <a:lnTo>
                  <a:pt x="322710" y="1697846"/>
                </a:lnTo>
                <a:lnTo>
                  <a:pt x="301986" y="1743208"/>
                </a:lnTo>
                <a:lnTo>
                  <a:pt x="275374" y="1787484"/>
                </a:lnTo>
                <a:lnTo>
                  <a:pt x="243730" y="1829738"/>
                </a:lnTo>
                <a:lnTo>
                  <a:pt x="207907" y="1869032"/>
                </a:lnTo>
                <a:lnTo>
                  <a:pt x="168760" y="1904427"/>
                </a:lnTo>
                <a:lnTo>
                  <a:pt x="127146" y="1934986"/>
                </a:lnTo>
                <a:lnTo>
                  <a:pt x="83918" y="1959772"/>
                </a:lnTo>
                <a:lnTo>
                  <a:pt x="39932" y="1977847"/>
                </a:lnTo>
                <a:lnTo>
                  <a:pt x="0" y="1990891"/>
                </a:lnTo>
                <a:lnTo>
                  <a:pt x="0" y="0"/>
                </a:lnTo>
                <a:close/>
              </a:path>
            </a:pathLst>
          </a:custGeom>
          <a:solidFill>
            <a:srgbClr val="DF48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92721" y="1457577"/>
            <a:ext cx="404114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23900" marR="5080" indent="-711835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latin typeface="Arial"/>
                <a:cs typeface="Arial"/>
              </a:rPr>
              <a:t>Un</a:t>
            </a:r>
            <a:r>
              <a:rPr sz="1500" b="1" spc="-2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moment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d’échange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autour</a:t>
            </a:r>
            <a:r>
              <a:rPr sz="1500" b="1" spc="-2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du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Numérique </a:t>
            </a:r>
            <a:r>
              <a:rPr sz="1500" b="1" dirty="0">
                <a:latin typeface="Arial"/>
                <a:cs typeface="Arial"/>
              </a:rPr>
              <a:t>et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de</a:t>
            </a:r>
            <a:r>
              <a:rPr sz="1500" b="1" spc="-3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l’Intelligence</a:t>
            </a:r>
            <a:r>
              <a:rPr sz="1500" b="1" spc="-55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artificielle</a:t>
            </a:r>
            <a:endParaRPr sz="15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67349" y="2440561"/>
            <a:ext cx="2381250" cy="2006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4610">
              <a:lnSpc>
                <a:spcPct val="100000"/>
              </a:lnSpc>
              <a:spcBef>
                <a:spcPts val="95"/>
              </a:spcBef>
            </a:pPr>
            <a:r>
              <a:rPr sz="1300" b="1" dirty="0">
                <a:latin typeface="Arial"/>
                <a:cs typeface="Arial"/>
              </a:rPr>
              <a:t>Thématique</a:t>
            </a:r>
            <a:r>
              <a:rPr sz="1300" b="1" spc="-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XXXXX</a:t>
            </a:r>
            <a:r>
              <a:rPr sz="1300" b="1" spc="-70" dirty="0">
                <a:latin typeface="Arial"/>
                <a:cs typeface="Arial"/>
              </a:rPr>
              <a:t> </a:t>
            </a:r>
            <a:r>
              <a:rPr sz="1300" b="1" spc="-25" dirty="0">
                <a:latin typeface="Arial"/>
                <a:cs typeface="Arial"/>
              </a:rPr>
              <a:t>XXX </a:t>
            </a:r>
            <a:r>
              <a:rPr sz="1300" b="1" spc="-10" dirty="0">
                <a:latin typeface="Arial"/>
                <a:cs typeface="Arial"/>
              </a:rPr>
              <a:t>XXXXXXXXXXXXXXXXXXXXX</a:t>
            </a:r>
            <a:endParaRPr sz="13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300">
              <a:latin typeface="Arial"/>
              <a:cs typeface="Arial"/>
            </a:endParaRPr>
          </a:p>
          <a:p>
            <a:pPr marL="12700" marR="777240">
              <a:lnSpc>
                <a:spcPct val="100000"/>
              </a:lnSpc>
            </a:pPr>
            <a:r>
              <a:rPr sz="1300" dirty="0">
                <a:latin typeface="Arial"/>
                <a:cs typeface="Arial"/>
              </a:rPr>
              <a:t>Par</a:t>
            </a:r>
            <a:r>
              <a:rPr sz="1300" spc="-25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XXXXXXXXX XXXXXXXXXXXXXX,</a:t>
            </a:r>
            <a:endParaRPr sz="13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1300" dirty="0">
                <a:latin typeface="Arial"/>
                <a:cs typeface="Arial"/>
              </a:rPr>
              <a:t>Chargé</a:t>
            </a:r>
            <a:r>
              <a:rPr sz="1300" spc="-25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de</a:t>
            </a:r>
            <a:r>
              <a:rPr sz="1300" spc="-35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XXXXXXXXXXXXXX </a:t>
            </a:r>
            <a:r>
              <a:rPr sz="1300" dirty="0">
                <a:latin typeface="Arial"/>
                <a:cs typeface="Arial"/>
              </a:rPr>
              <a:t>à </a:t>
            </a:r>
            <a:r>
              <a:rPr sz="1300" spc="-10" dirty="0">
                <a:latin typeface="Arial"/>
                <a:cs typeface="Arial"/>
              </a:rPr>
              <a:t>XXXXXXXXXXXXXX</a:t>
            </a:r>
            <a:endParaRPr sz="13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300">
              <a:latin typeface="Arial"/>
              <a:cs typeface="Arial"/>
            </a:endParaRPr>
          </a:p>
          <a:p>
            <a:pPr marL="12700" marR="273685">
              <a:lnSpc>
                <a:spcPct val="100000"/>
              </a:lnSpc>
            </a:pPr>
            <a:r>
              <a:rPr sz="1300" dirty="0">
                <a:latin typeface="Arial"/>
                <a:cs typeface="Arial"/>
              </a:rPr>
              <a:t>Une</a:t>
            </a:r>
            <a:r>
              <a:rPr sz="1300" spc="-50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présentation</a:t>
            </a:r>
            <a:r>
              <a:rPr sz="1300" spc="-20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suivie</a:t>
            </a:r>
            <a:r>
              <a:rPr sz="1300" spc="-30" dirty="0">
                <a:latin typeface="Arial"/>
                <a:cs typeface="Arial"/>
              </a:rPr>
              <a:t> </a:t>
            </a:r>
            <a:r>
              <a:rPr sz="1300" spc="-20" dirty="0">
                <a:latin typeface="Arial"/>
                <a:cs typeface="Arial"/>
              </a:rPr>
              <a:t>d’un </a:t>
            </a:r>
            <a:r>
              <a:rPr sz="1300" dirty="0">
                <a:latin typeface="Arial"/>
                <a:cs typeface="Arial"/>
              </a:rPr>
              <a:t>temps</a:t>
            </a:r>
            <a:r>
              <a:rPr sz="1300" spc="-15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de</a:t>
            </a:r>
            <a:r>
              <a:rPr sz="1300" spc="-20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partage</a:t>
            </a:r>
            <a:endParaRPr sz="13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74945" y="4802323"/>
            <a:ext cx="471805" cy="494030"/>
          </a:xfrm>
          <a:custGeom>
            <a:avLst/>
            <a:gdLst/>
            <a:ahLst/>
            <a:cxnLst/>
            <a:rect l="l" t="t" r="r" b="b"/>
            <a:pathLst>
              <a:path w="471805" h="494029">
                <a:moveTo>
                  <a:pt x="202385" y="493480"/>
                </a:moveTo>
                <a:lnTo>
                  <a:pt x="158763" y="483503"/>
                </a:lnTo>
                <a:lnTo>
                  <a:pt x="25876" y="360701"/>
                </a:lnTo>
                <a:lnTo>
                  <a:pt x="4127" y="322716"/>
                </a:lnTo>
                <a:lnTo>
                  <a:pt x="0" y="300237"/>
                </a:lnTo>
                <a:lnTo>
                  <a:pt x="1441" y="279003"/>
                </a:lnTo>
                <a:lnTo>
                  <a:pt x="38653" y="115850"/>
                </a:lnTo>
                <a:lnTo>
                  <a:pt x="60020" y="77645"/>
                </a:lnTo>
                <a:lnTo>
                  <a:pt x="96098" y="52874"/>
                </a:lnTo>
                <a:lnTo>
                  <a:pt x="248181" y="3225"/>
                </a:lnTo>
                <a:lnTo>
                  <a:pt x="269036" y="0"/>
                </a:lnTo>
                <a:lnTo>
                  <a:pt x="291426" y="2455"/>
                </a:lnTo>
                <a:lnTo>
                  <a:pt x="330061" y="21947"/>
                </a:lnTo>
                <a:lnTo>
                  <a:pt x="445536" y="132779"/>
                </a:lnTo>
                <a:lnTo>
                  <a:pt x="467291" y="170764"/>
                </a:lnTo>
                <a:lnTo>
                  <a:pt x="471415" y="193243"/>
                </a:lnTo>
                <a:lnTo>
                  <a:pt x="469971" y="214476"/>
                </a:lnTo>
                <a:lnTo>
                  <a:pt x="432759" y="377630"/>
                </a:lnTo>
                <a:lnTo>
                  <a:pt x="411394" y="415841"/>
                </a:lnTo>
                <a:lnTo>
                  <a:pt x="375331" y="440605"/>
                </a:lnTo>
                <a:lnTo>
                  <a:pt x="223247" y="490255"/>
                </a:lnTo>
                <a:lnTo>
                  <a:pt x="202385" y="493480"/>
                </a:lnTo>
                <a:close/>
              </a:path>
            </a:pathLst>
          </a:custGeom>
          <a:solidFill>
            <a:srgbClr val="009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456110" y="586638"/>
            <a:ext cx="555625" cy="593725"/>
          </a:xfrm>
          <a:custGeom>
            <a:avLst/>
            <a:gdLst/>
            <a:ahLst/>
            <a:cxnLst/>
            <a:rect l="l" t="t" r="r" b="b"/>
            <a:pathLst>
              <a:path w="555625" h="593725">
                <a:moveTo>
                  <a:pt x="150927" y="1252"/>
                </a:moveTo>
                <a:lnTo>
                  <a:pt x="197480" y="11657"/>
                </a:lnTo>
                <a:lnTo>
                  <a:pt x="533048" y="266076"/>
                </a:lnTo>
                <a:lnTo>
                  <a:pt x="555265" y="307404"/>
                </a:lnTo>
                <a:lnTo>
                  <a:pt x="546969" y="327628"/>
                </a:lnTo>
                <a:lnTo>
                  <a:pt x="526038" y="344146"/>
                </a:lnTo>
                <a:lnTo>
                  <a:pt x="50264" y="585890"/>
                </a:lnTo>
                <a:lnTo>
                  <a:pt x="26036" y="593206"/>
                </a:lnTo>
                <a:lnTo>
                  <a:pt x="8746" y="588404"/>
                </a:lnTo>
                <a:lnTo>
                  <a:pt x="0" y="572741"/>
                </a:lnTo>
                <a:lnTo>
                  <a:pt x="1400" y="547475"/>
                </a:lnTo>
                <a:lnTo>
                  <a:pt x="121639" y="38907"/>
                </a:lnTo>
                <a:lnTo>
                  <a:pt x="132881" y="14520"/>
                </a:lnTo>
                <a:lnTo>
                  <a:pt x="150927" y="1252"/>
                </a:lnTo>
                <a:close/>
              </a:path>
            </a:pathLst>
          </a:custGeom>
          <a:solidFill>
            <a:srgbClr val="F8D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0" y="6933376"/>
            <a:ext cx="1974850" cy="626110"/>
          </a:xfrm>
          <a:custGeom>
            <a:avLst/>
            <a:gdLst/>
            <a:ahLst/>
            <a:cxnLst/>
            <a:rect l="l" t="t" r="r" b="b"/>
            <a:pathLst>
              <a:path w="1974850" h="626109">
                <a:moveTo>
                  <a:pt x="1762909" y="625664"/>
                </a:moveTo>
                <a:lnTo>
                  <a:pt x="0" y="625664"/>
                </a:lnTo>
                <a:lnTo>
                  <a:pt x="0" y="0"/>
                </a:lnTo>
                <a:lnTo>
                  <a:pt x="1764695" y="46435"/>
                </a:lnTo>
                <a:lnTo>
                  <a:pt x="1813919" y="51006"/>
                </a:lnTo>
                <a:lnTo>
                  <a:pt x="1857100" y="61667"/>
                </a:lnTo>
                <a:lnTo>
                  <a:pt x="1893976" y="77936"/>
                </a:lnTo>
                <a:lnTo>
                  <a:pt x="1947766" y="125369"/>
                </a:lnTo>
                <a:lnTo>
                  <a:pt x="1973197" y="189442"/>
                </a:lnTo>
                <a:lnTo>
                  <a:pt x="1974625" y="226512"/>
                </a:lnTo>
                <a:lnTo>
                  <a:pt x="1968177" y="266294"/>
                </a:lnTo>
                <a:lnTo>
                  <a:pt x="1953593" y="308306"/>
                </a:lnTo>
                <a:lnTo>
                  <a:pt x="1930612" y="352064"/>
                </a:lnTo>
                <a:lnTo>
                  <a:pt x="1762909" y="625664"/>
                </a:lnTo>
                <a:close/>
              </a:path>
            </a:pathLst>
          </a:custGeom>
          <a:solidFill>
            <a:srgbClr val="00C8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/>
              <a:t>votre</a:t>
            </a:r>
            <a:r>
              <a:rPr spc="-25" dirty="0"/>
              <a:t> </a:t>
            </a:r>
            <a:r>
              <a:rPr spc="-20" dirty="0"/>
              <a:t>logo</a:t>
            </a:r>
          </a:p>
        </p:txBody>
      </p:sp>
      <p:pic>
        <p:nvPicPr>
          <p:cNvPr id="17" name="object 6">
            <a:extLst>
              <a:ext uri="{FF2B5EF4-FFF2-40B4-BE49-F238E27FC236}">
                <a16:creationId xmlns:a16="http://schemas.microsoft.com/office/drawing/2014/main" id="{4B9B3C70-E9A5-491D-AD2B-1DEF05DEBDD0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12521" y="142148"/>
            <a:ext cx="2953511" cy="129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423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 rotWithShape="1">
          <a:blip r:embed="rId2" cstate="print"/>
          <a:srcRect l="-1" t="-1" r="-1591" b="-966"/>
          <a:stretch/>
        </p:blipFill>
        <p:spPr>
          <a:xfrm>
            <a:off x="0" y="-28575"/>
            <a:ext cx="5418882" cy="765505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2DF03A90-CE60-4C98-B310-2FC17E392D49}"/>
              </a:ext>
            </a:extLst>
          </p:cNvPr>
          <p:cNvSpPr/>
          <p:nvPr/>
        </p:nvSpPr>
        <p:spPr>
          <a:xfrm>
            <a:off x="0" y="-28575"/>
            <a:ext cx="5334000" cy="7591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9000"/>
                </a:schemeClr>
              </a:gs>
              <a:gs pos="35000">
                <a:schemeClr val="accent5">
                  <a:lumMod val="0"/>
                  <a:lumOff val="100000"/>
                  <a:alpha val="63000"/>
                </a:schemeClr>
              </a:gs>
              <a:gs pos="61455">
                <a:srgbClr val="FFFFFF">
                  <a:alpha val="37000"/>
                </a:srgb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24176" y="4791837"/>
            <a:ext cx="2910839" cy="720851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3362961" y="6440043"/>
            <a:ext cx="1894839" cy="1000125"/>
          </a:xfrm>
          <a:custGeom>
            <a:avLst/>
            <a:gdLst/>
            <a:ahLst/>
            <a:cxnLst/>
            <a:rect l="l" t="t" r="r" b="b"/>
            <a:pathLst>
              <a:path w="1894839" h="1000125">
                <a:moveTo>
                  <a:pt x="0" y="0"/>
                </a:moveTo>
                <a:lnTo>
                  <a:pt x="1894331" y="0"/>
                </a:lnTo>
                <a:lnTo>
                  <a:pt x="1894331" y="999744"/>
                </a:lnTo>
                <a:lnTo>
                  <a:pt x="0" y="999744"/>
                </a:lnTo>
                <a:lnTo>
                  <a:pt x="0" y="0"/>
                </a:lnTo>
                <a:close/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024885" y="1256157"/>
            <a:ext cx="1309115" cy="4137659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904602" y="4880403"/>
            <a:ext cx="1517650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0485" marR="5080" indent="-58419">
              <a:lnSpc>
                <a:spcPct val="100000"/>
              </a:lnSpc>
              <a:spcBef>
                <a:spcPts val="95"/>
              </a:spcBef>
            </a:pPr>
            <a:r>
              <a:rPr sz="1300" b="1" dirty="0">
                <a:latin typeface="Arial"/>
                <a:cs typeface="Arial"/>
              </a:rPr>
              <a:t>Mercredi</a:t>
            </a:r>
            <a:r>
              <a:rPr sz="1300" b="1" spc="-3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22</a:t>
            </a:r>
            <a:r>
              <a:rPr sz="1300" b="1" spc="-35" dirty="0">
                <a:latin typeface="Arial"/>
                <a:cs typeface="Arial"/>
              </a:rPr>
              <a:t> </a:t>
            </a:r>
            <a:r>
              <a:rPr sz="1300" b="1" spc="-10" dirty="0">
                <a:latin typeface="Arial"/>
                <a:cs typeface="Arial"/>
              </a:rPr>
              <a:t>janvier </a:t>
            </a:r>
            <a:r>
              <a:rPr sz="1300" b="1" dirty="0">
                <a:latin typeface="Arial"/>
                <a:cs typeface="Arial"/>
              </a:rPr>
              <a:t>De</a:t>
            </a:r>
            <a:r>
              <a:rPr sz="1300" b="1" spc="-2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13h30</a:t>
            </a:r>
            <a:r>
              <a:rPr sz="1300" b="1" spc="-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à</a:t>
            </a:r>
            <a:r>
              <a:rPr sz="1300" b="1" spc="-15" dirty="0">
                <a:latin typeface="Arial"/>
                <a:cs typeface="Arial"/>
              </a:rPr>
              <a:t> </a:t>
            </a:r>
            <a:r>
              <a:rPr sz="1300" b="1" spc="-10" dirty="0">
                <a:latin typeface="Arial"/>
                <a:cs typeface="Arial"/>
              </a:rPr>
              <a:t>14h30</a:t>
            </a:r>
            <a:endParaRPr sz="13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67883" y="5868276"/>
            <a:ext cx="33883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Inscriptions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préalables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par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mail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à</a:t>
            </a:r>
            <a:r>
              <a:rPr sz="1000" spc="-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l’adresse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: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u="sng" spc="-10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Arial"/>
                <a:cs typeface="Arial"/>
                <a:hlinkClick r:id="rId5"/>
              </a:rPr>
              <a:t>mail@mail.com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048" y="211270"/>
            <a:ext cx="537210" cy="1991360"/>
          </a:xfrm>
          <a:custGeom>
            <a:avLst/>
            <a:gdLst/>
            <a:ahLst/>
            <a:cxnLst/>
            <a:rect l="l" t="t" r="r" b="b"/>
            <a:pathLst>
              <a:path w="537210" h="1991360">
                <a:moveTo>
                  <a:pt x="0" y="0"/>
                </a:moveTo>
                <a:lnTo>
                  <a:pt x="402747" y="386733"/>
                </a:lnTo>
                <a:lnTo>
                  <a:pt x="434539" y="422136"/>
                </a:lnTo>
                <a:lnTo>
                  <a:pt x="462740" y="463255"/>
                </a:lnTo>
                <a:lnTo>
                  <a:pt x="486985" y="508873"/>
                </a:lnTo>
                <a:lnTo>
                  <a:pt x="506910" y="557776"/>
                </a:lnTo>
                <a:lnTo>
                  <a:pt x="522151" y="608747"/>
                </a:lnTo>
                <a:lnTo>
                  <a:pt x="532344" y="660572"/>
                </a:lnTo>
                <a:lnTo>
                  <a:pt x="537124" y="712034"/>
                </a:lnTo>
                <a:lnTo>
                  <a:pt x="536127" y="761917"/>
                </a:lnTo>
                <a:lnTo>
                  <a:pt x="528989" y="809007"/>
                </a:lnTo>
                <a:lnTo>
                  <a:pt x="336690" y="1652338"/>
                </a:lnTo>
                <a:lnTo>
                  <a:pt x="322710" y="1697846"/>
                </a:lnTo>
                <a:lnTo>
                  <a:pt x="301986" y="1743208"/>
                </a:lnTo>
                <a:lnTo>
                  <a:pt x="275374" y="1787484"/>
                </a:lnTo>
                <a:lnTo>
                  <a:pt x="243730" y="1829738"/>
                </a:lnTo>
                <a:lnTo>
                  <a:pt x="207907" y="1869032"/>
                </a:lnTo>
                <a:lnTo>
                  <a:pt x="168760" y="1904427"/>
                </a:lnTo>
                <a:lnTo>
                  <a:pt x="127146" y="1934986"/>
                </a:lnTo>
                <a:lnTo>
                  <a:pt x="83918" y="1959772"/>
                </a:lnTo>
                <a:lnTo>
                  <a:pt x="39932" y="1977847"/>
                </a:lnTo>
                <a:lnTo>
                  <a:pt x="0" y="1990891"/>
                </a:lnTo>
                <a:lnTo>
                  <a:pt x="0" y="0"/>
                </a:lnTo>
                <a:close/>
              </a:path>
            </a:pathLst>
          </a:custGeom>
          <a:solidFill>
            <a:srgbClr val="DF48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456110" y="586638"/>
            <a:ext cx="555625" cy="593725"/>
          </a:xfrm>
          <a:custGeom>
            <a:avLst/>
            <a:gdLst/>
            <a:ahLst/>
            <a:cxnLst/>
            <a:rect l="l" t="t" r="r" b="b"/>
            <a:pathLst>
              <a:path w="555625" h="593725">
                <a:moveTo>
                  <a:pt x="150927" y="1252"/>
                </a:moveTo>
                <a:lnTo>
                  <a:pt x="197480" y="11657"/>
                </a:lnTo>
                <a:lnTo>
                  <a:pt x="533048" y="266076"/>
                </a:lnTo>
                <a:lnTo>
                  <a:pt x="555265" y="307404"/>
                </a:lnTo>
                <a:lnTo>
                  <a:pt x="546969" y="327628"/>
                </a:lnTo>
                <a:lnTo>
                  <a:pt x="526038" y="344146"/>
                </a:lnTo>
                <a:lnTo>
                  <a:pt x="50264" y="585890"/>
                </a:lnTo>
                <a:lnTo>
                  <a:pt x="26036" y="593206"/>
                </a:lnTo>
                <a:lnTo>
                  <a:pt x="8746" y="588404"/>
                </a:lnTo>
                <a:lnTo>
                  <a:pt x="0" y="572741"/>
                </a:lnTo>
                <a:lnTo>
                  <a:pt x="1400" y="547475"/>
                </a:lnTo>
                <a:lnTo>
                  <a:pt x="121639" y="38907"/>
                </a:lnTo>
                <a:lnTo>
                  <a:pt x="132881" y="14520"/>
                </a:lnTo>
                <a:lnTo>
                  <a:pt x="150927" y="1252"/>
                </a:lnTo>
                <a:close/>
              </a:path>
            </a:pathLst>
          </a:custGeom>
          <a:solidFill>
            <a:srgbClr val="F8D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0" y="6933376"/>
            <a:ext cx="1974850" cy="626110"/>
          </a:xfrm>
          <a:custGeom>
            <a:avLst/>
            <a:gdLst/>
            <a:ahLst/>
            <a:cxnLst/>
            <a:rect l="l" t="t" r="r" b="b"/>
            <a:pathLst>
              <a:path w="1974850" h="626109">
                <a:moveTo>
                  <a:pt x="1762909" y="625664"/>
                </a:moveTo>
                <a:lnTo>
                  <a:pt x="0" y="625664"/>
                </a:lnTo>
                <a:lnTo>
                  <a:pt x="0" y="0"/>
                </a:lnTo>
                <a:lnTo>
                  <a:pt x="1764695" y="46435"/>
                </a:lnTo>
                <a:lnTo>
                  <a:pt x="1813919" y="51006"/>
                </a:lnTo>
                <a:lnTo>
                  <a:pt x="1857100" y="61667"/>
                </a:lnTo>
                <a:lnTo>
                  <a:pt x="1893976" y="77936"/>
                </a:lnTo>
                <a:lnTo>
                  <a:pt x="1947766" y="125369"/>
                </a:lnTo>
                <a:lnTo>
                  <a:pt x="1973197" y="189442"/>
                </a:lnTo>
                <a:lnTo>
                  <a:pt x="1974625" y="226512"/>
                </a:lnTo>
                <a:lnTo>
                  <a:pt x="1968177" y="266294"/>
                </a:lnTo>
                <a:lnTo>
                  <a:pt x="1953593" y="308306"/>
                </a:lnTo>
                <a:lnTo>
                  <a:pt x="1930612" y="352064"/>
                </a:lnTo>
                <a:lnTo>
                  <a:pt x="1762909" y="625664"/>
                </a:lnTo>
                <a:close/>
              </a:path>
            </a:pathLst>
          </a:custGeom>
          <a:solidFill>
            <a:srgbClr val="00C8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92721" y="1457577"/>
            <a:ext cx="4041140" cy="27273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23900" marR="5080" indent="-711835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latin typeface="Arial"/>
                <a:cs typeface="Arial"/>
              </a:rPr>
              <a:t>Un</a:t>
            </a:r>
            <a:r>
              <a:rPr sz="1500" b="1" spc="-2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moment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d’échange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autour</a:t>
            </a:r>
            <a:r>
              <a:rPr sz="1500" b="1" spc="-2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du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Numérique </a:t>
            </a:r>
            <a:r>
              <a:rPr sz="1500" b="1" dirty="0">
                <a:latin typeface="Arial"/>
                <a:cs typeface="Arial"/>
              </a:rPr>
              <a:t>et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de</a:t>
            </a:r>
            <a:r>
              <a:rPr sz="1500" b="1" spc="-3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l’Intelligence</a:t>
            </a:r>
            <a:r>
              <a:rPr sz="1500" b="1" spc="-55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artificielle</a:t>
            </a:r>
            <a:endParaRPr sz="15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45"/>
              </a:spcBef>
            </a:pPr>
            <a:endParaRPr sz="1500" dirty="0">
              <a:latin typeface="Arial"/>
              <a:cs typeface="Arial"/>
            </a:endParaRPr>
          </a:p>
          <a:p>
            <a:pPr marL="86995" marR="1640205">
              <a:lnSpc>
                <a:spcPct val="100000"/>
              </a:lnSpc>
              <a:spcBef>
                <a:spcPts val="5"/>
              </a:spcBef>
            </a:pPr>
            <a:r>
              <a:rPr sz="1300" b="1" dirty="0">
                <a:latin typeface="Arial"/>
                <a:cs typeface="Arial"/>
              </a:rPr>
              <a:t>Thématique</a:t>
            </a:r>
            <a:r>
              <a:rPr sz="1300" b="1" spc="-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XXXXX</a:t>
            </a:r>
            <a:r>
              <a:rPr sz="1300" b="1" spc="-70" dirty="0">
                <a:latin typeface="Arial"/>
                <a:cs typeface="Arial"/>
              </a:rPr>
              <a:t> </a:t>
            </a:r>
            <a:r>
              <a:rPr sz="1300" b="1" spc="-25" dirty="0">
                <a:latin typeface="Arial"/>
                <a:cs typeface="Arial"/>
              </a:rPr>
              <a:t>XXX </a:t>
            </a:r>
            <a:r>
              <a:rPr sz="1300" b="1" spc="-10" dirty="0">
                <a:latin typeface="Arial"/>
                <a:cs typeface="Arial"/>
              </a:rPr>
              <a:t>XXXXXXXXXXXXXXXXXXXXX</a:t>
            </a:r>
            <a:endParaRPr sz="13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1300" dirty="0">
              <a:latin typeface="Arial"/>
              <a:cs typeface="Arial"/>
            </a:endParaRPr>
          </a:p>
          <a:p>
            <a:pPr marL="86995" marR="2362200">
              <a:lnSpc>
                <a:spcPct val="100000"/>
              </a:lnSpc>
              <a:spcBef>
                <a:spcPts val="5"/>
              </a:spcBef>
            </a:pPr>
            <a:r>
              <a:rPr sz="1300" dirty="0">
                <a:latin typeface="Arial"/>
                <a:cs typeface="Arial"/>
              </a:rPr>
              <a:t>Par</a:t>
            </a:r>
            <a:r>
              <a:rPr sz="1300" spc="-25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XXXXXXXXX XXXXXXXXXXXXXX,</a:t>
            </a:r>
            <a:endParaRPr sz="1300" dirty="0">
              <a:latin typeface="Arial"/>
              <a:cs typeface="Arial"/>
            </a:endParaRPr>
          </a:p>
          <a:p>
            <a:pPr marL="86995" marR="1590040">
              <a:lnSpc>
                <a:spcPct val="100000"/>
              </a:lnSpc>
            </a:pPr>
            <a:r>
              <a:rPr sz="1300" dirty="0">
                <a:latin typeface="Arial"/>
                <a:cs typeface="Arial"/>
              </a:rPr>
              <a:t>Chargé</a:t>
            </a:r>
            <a:r>
              <a:rPr sz="1300" spc="-25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de</a:t>
            </a:r>
            <a:r>
              <a:rPr sz="1300" spc="-35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XXXXXXXXXXXXXX </a:t>
            </a:r>
            <a:r>
              <a:rPr sz="1300" dirty="0">
                <a:latin typeface="Arial"/>
                <a:cs typeface="Arial"/>
              </a:rPr>
              <a:t>à </a:t>
            </a:r>
            <a:r>
              <a:rPr sz="1300" spc="-10" dirty="0">
                <a:latin typeface="Arial"/>
                <a:cs typeface="Arial"/>
              </a:rPr>
              <a:t>XXXXXXXXXXXXXX</a:t>
            </a:r>
            <a:endParaRPr sz="13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300" dirty="0">
              <a:latin typeface="Arial"/>
              <a:cs typeface="Arial"/>
            </a:endParaRPr>
          </a:p>
          <a:p>
            <a:pPr marL="86995" marR="1859280">
              <a:lnSpc>
                <a:spcPct val="100000"/>
              </a:lnSpc>
            </a:pPr>
            <a:r>
              <a:rPr sz="1300" dirty="0">
                <a:latin typeface="Arial"/>
                <a:cs typeface="Arial"/>
              </a:rPr>
              <a:t>Une</a:t>
            </a:r>
            <a:r>
              <a:rPr sz="1300" spc="-50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présentation</a:t>
            </a:r>
            <a:r>
              <a:rPr sz="1300" spc="-20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suivie</a:t>
            </a:r>
            <a:r>
              <a:rPr sz="1300" spc="-30" dirty="0">
                <a:latin typeface="Arial"/>
                <a:cs typeface="Arial"/>
              </a:rPr>
              <a:t> </a:t>
            </a:r>
            <a:r>
              <a:rPr sz="1300" spc="-20" dirty="0">
                <a:latin typeface="Arial"/>
                <a:cs typeface="Arial"/>
              </a:rPr>
              <a:t>d’un </a:t>
            </a:r>
            <a:r>
              <a:rPr sz="1300" dirty="0">
                <a:latin typeface="Arial"/>
                <a:cs typeface="Arial"/>
              </a:rPr>
              <a:t>temps</a:t>
            </a:r>
            <a:r>
              <a:rPr sz="1300" spc="-15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de</a:t>
            </a:r>
            <a:r>
              <a:rPr sz="1300" spc="-20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partage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xfrm>
            <a:off x="3850005" y="6810999"/>
            <a:ext cx="1026795" cy="281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/>
              <a:t>votre</a:t>
            </a:r>
            <a:r>
              <a:rPr spc="-25" dirty="0"/>
              <a:t> </a:t>
            </a:r>
            <a:r>
              <a:rPr spc="-20" dirty="0"/>
              <a:t>logo</a:t>
            </a:r>
          </a:p>
        </p:txBody>
      </p:sp>
      <p:pic>
        <p:nvPicPr>
          <p:cNvPr id="18" name="object 6">
            <a:extLst>
              <a:ext uri="{FF2B5EF4-FFF2-40B4-BE49-F238E27FC236}">
                <a16:creationId xmlns:a16="http://schemas.microsoft.com/office/drawing/2014/main" id="{6821DBB1-5BD7-4A44-B0E6-93CCA032809C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12521" y="142148"/>
            <a:ext cx="2953511" cy="129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628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>
            <a:extLst>
              <a:ext uri="{FF2B5EF4-FFF2-40B4-BE49-F238E27FC236}">
                <a16:creationId xmlns:a16="http://schemas.microsoft.com/office/drawing/2014/main" id="{6E4447D2-4ADD-4388-A57A-D5956B9805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8" r="15986"/>
          <a:stretch/>
        </p:blipFill>
        <p:spPr>
          <a:xfrm>
            <a:off x="0" y="0"/>
            <a:ext cx="5328000" cy="756285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B8BC58A-8327-46C3-87C6-6ED5B34B4B28}"/>
              </a:ext>
            </a:extLst>
          </p:cNvPr>
          <p:cNvSpPr/>
          <p:nvPr/>
        </p:nvSpPr>
        <p:spPr>
          <a:xfrm>
            <a:off x="0" y="0"/>
            <a:ext cx="5330952" cy="75628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69000"/>
                </a:schemeClr>
              </a:gs>
              <a:gs pos="35000">
                <a:schemeClr val="accent5">
                  <a:lumMod val="0"/>
                  <a:lumOff val="100000"/>
                  <a:alpha val="63000"/>
                </a:schemeClr>
              </a:gs>
              <a:gs pos="61455">
                <a:srgbClr val="FFFFFF">
                  <a:alpha val="37000"/>
                </a:srgb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object 2"/>
          <p:cNvGrpSpPr/>
          <p:nvPr/>
        </p:nvGrpSpPr>
        <p:grpSpPr>
          <a:xfrm>
            <a:off x="1214501" y="1188720"/>
            <a:ext cx="4119371" cy="4573524"/>
            <a:chOff x="1208531" y="1188720"/>
            <a:chExt cx="4119371" cy="4573524"/>
          </a:xfrm>
        </p:grpSpPr>
        <p:pic>
          <p:nvPicPr>
            <p:cNvPr id="3" name="object 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18787" y="1188720"/>
              <a:ext cx="1309115" cy="413765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08531" y="5039868"/>
              <a:ext cx="2910839" cy="722376"/>
            </a:xfrm>
            <a:prstGeom prst="rect">
              <a:avLst/>
            </a:prstGeom>
          </p:spPr>
        </p:pic>
      </p:grpSp>
      <p:sp>
        <p:nvSpPr>
          <p:cNvPr id="6" name="object 6"/>
          <p:cNvSpPr/>
          <p:nvPr/>
        </p:nvSpPr>
        <p:spPr>
          <a:xfrm>
            <a:off x="3333750" y="6435090"/>
            <a:ext cx="1894839" cy="1000125"/>
          </a:xfrm>
          <a:custGeom>
            <a:avLst/>
            <a:gdLst/>
            <a:ahLst/>
            <a:cxnLst/>
            <a:rect l="l" t="t" r="r" b="b"/>
            <a:pathLst>
              <a:path w="1894839" h="1000125">
                <a:moveTo>
                  <a:pt x="0" y="0"/>
                </a:moveTo>
                <a:lnTo>
                  <a:pt x="1894331" y="0"/>
                </a:lnTo>
                <a:lnTo>
                  <a:pt x="1894331" y="999744"/>
                </a:lnTo>
                <a:lnTo>
                  <a:pt x="0" y="999744"/>
                </a:lnTo>
                <a:lnTo>
                  <a:pt x="0" y="0"/>
                </a:lnTo>
                <a:close/>
              </a:path>
            </a:pathLst>
          </a:custGeom>
          <a:ln w="2857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904602" y="5196935"/>
            <a:ext cx="1517650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0485" marR="5080" indent="-58419">
              <a:lnSpc>
                <a:spcPct val="100000"/>
              </a:lnSpc>
              <a:spcBef>
                <a:spcPts val="95"/>
              </a:spcBef>
            </a:pPr>
            <a:r>
              <a:rPr sz="1300" b="1" dirty="0">
                <a:latin typeface="Arial"/>
                <a:cs typeface="Arial"/>
              </a:rPr>
              <a:t>Mercredi</a:t>
            </a:r>
            <a:r>
              <a:rPr sz="1300" b="1" spc="-3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22</a:t>
            </a:r>
            <a:r>
              <a:rPr sz="1300" b="1" spc="-35" dirty="0">
                <a:latin typeface="Arial"/>
                <a:cs typeface="Arial"/>
              </a:rPr>
              <a:t> </a:t>
            </a:r>
            <a:r>
              <a:rPr sz="1300" b="1" spc="-10" dirty="0">
                <a:latin typeface="Arial"/>
                <a:cs typeface="Arial"/>
              </a:rPr>
              <a:t>janvier </a:t>
            </a:r>
            <a:r>
              <a:rPr sz="1300" b="1" dirty="0">
                <a:latin typeface="Arial"/>
                <a:cs typeface="Arial"/>
              </a:rPr>
              <a:t>De</a:t>
            </a:r>
            <a:r>
              <a:rPr sz="1300" b="1" spc="-2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13h30</a:t>
            </a:r>
            <a:r>
              <a:rPr sz="1300" b="1" spc="-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à</a:t>
            </a:r>
            <a:r>
              <a:rPr sz="1300" b="1" spc="-15" dirty="0">
                <a:latin typeface="Arial"/>
                <a:cs typeface="Arial"/>
              </a:rPr>
              <a:t> </a:t>
            </a:r>
            <a:r>
              <a:rPr sz="1300" b="1" spc="-10" dirty="0">
                <a:latin typeface="Arial"/>
                <a:cs typeface="Arial"/>
              </a:rPr>
              <a:t>14h30</a:t>
            </a:r>
            <a:endParaRPr sz="13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67883" y="5979352"/>
            <a:ext cx="33883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Inscriptions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préalables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par</a:t>
            </a:r>
            <a:r>
              <a:rPr sz="1000" spc="-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mail</a:t>
            </a:r>
            <a:r>
              <a:rPr sz="1000" spc="-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à</a:t>
            </a:r>
            <a:r>
              <a:rPr sz="1000" spc="-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l’adresse</a:t>
            </a:r>
            <a:r>
              <a:rPr sz="1000" spc="-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:</a:t>
            </a:r>
            <a:r>
              <a:rPr sz="1000" spc="-40" dirty="0">
                <a:latin typeface="Arial"/>
                <a:cs typeface="Arial"/>
              </a:rPr>
              <a:t> </a:t>
            </a:r>
            <a:r>
              <a:rPr sz="1000" u="sng" spc="-10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Arial"/>
                <a:cs typeface="Arial"/>
                <a:hlinkClick r:id="rId5"/>
              </a:rPr>
              <a:t>mail@mail.com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048" y="211270"/>
            <a:ext cx="537210" cy="1991360"/>
          </a:xfrm>
          <a:custGeom>
            <a:avLst/>
            <a:gdLst/>
            <a:ahLst/>
            <a:cxnLst/>
            <a:rect l="l" t="t" r="r" b="b"/>
            <a:pathLst>
              <a:path w="537210" h="1991360">
                <a:moveTo>
                  <a:pt x="0" y="0"/>
                </a:moveTo>
                <a:lnTo>
                  <a:pt x="402747" y="386733"/>
                </a:lnTo>
                <a:lnTo>
                  <a:pt x="434539" y="422136"/>
                </a:lnTo>
                <a:lnTo>
                  <a:pt x="462740" y="463255"/>
                </a:lnTo>
                <a:lnTo>
                  <a:pt x="486985" y="508873"/>
                </a:lnTo>
                <a:lnTo>
                  <a:pt x="506910" y="557776"/>
                </a:lnTo>
                <a:lnTo>
                  <a:pt x="522151" y="608747"/>
                </a:lnTo>
                <a:lnTo>
                  <a:pt x="532344" y="660572"/>
                </a:lnTo>
                <a:lnTo>
                  <a:pt x="537124" y="712034"/>
                </a:lnTo>
                <a:lnTo>
                  <a:pt x="536127" y="761917"/>
                </a:lnTo>
                <a:lnTo>
                  <a:pt x="528989" y="809007"/>
                </a:lnTo>
                <a:lnTo>
                  <a:pt x="336690" y="1652338"/>
                </a:lnTo>
                <a:lnTo>
                  <a:pt x="322710" y="1697846"/>
                </a:lnTo>
                <a:lnTo>
                  <a:pt x="301986" y="1743208"/>
                </a:lnTo>
                <a:lnTo>
                  <a:pt x="275374" y="1787484"/>
                </a:lnTo>
                <a:lnTo>
                  <a:pt x="243730" y="1829738"/>
                </a:lnTo>
                <a:lnTo>
                  <a:pt x="207907" y="1869032"/>
                </a:lnTo>
                <a:lnTo>
                  <a:pt x="168760" y="1904427"/>
                </a:lnTo>
                <a:lnTo>
                  <a:pt x="127146" y="1934986"/>
                </a:lnTo>
                <a:lnTo>
                  <a:pt x="83918" y="1959772"/>
                </a:lnTo>
                <a:lnTo>
                  <a:pt x="39932" y="1977847"/>
                </a:lnTo>
                <a:lnTo>
                  <a:pt x="0" y="1990891"/>
                </a:lnTo>
                <a:lnTo>
                  <a:pt x="0" y="0"/>
                </a:lnTo>
                <a:close/>
              </a:path>
            </a:pathLst>
          </a:custGeom>
          <a:solidFill>
            <a:srgbClr val="DF48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92721" y="1457577"/>
            <a:ext cx="404114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23900" marR="5080" indent="-711835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latin typeface="Arial"/>
                <a:cs typeface="Arial"/>
              </a:rPr>
              <a:t>Un</a:t>
            </a:r>
            <a:r>
              <a:rPr sz="1500" b="1" spc="-2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moment</a:t>
            </a:r>
            <a:r>
              <a:rPr sz="1500" b="1" spc="-1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d’échange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autour</a:t>
            </a:r>
            <a:r>
              <a:rPr sz="1500" b="1" spc="-2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du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Numérique </a:t>
            </a:r>
            <a:r>
              <a:rPr sz="1500" b="1" dirty="0">
                <a:latin typeface="Arial"/>
                <a:cs typeface="Arial"/>
              </a:rPr>
              <a:t>et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de</a:t>
            </a:r>
            <a:r>
              <a:rPr sz="1500" b="1" spc="-30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l’Intelligence</a:t>
            </a:r>
            <a:r>
              <a:rPr sz="1500" b="1" spc="-55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artificielle</a:t>
            </a:r>
            <a:endParaRPr sz="15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67349" y="2440561"/>
            <a:ext cx="2381250" cy="2006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4610">
              <a:lnSpc>
                <a:spcPct val="100000"/>
              </a:lnSpc>
              <a:spcBef>
                <a:spcPts val="95"/>
              </a:spcBef>
            </a:pPr>
            <a:r>
              <a:rPr sz="1300" b="1" dirty="0">
                <a:latin typeface="Arial"/>
                <a:cs typeface="Arial"/>
              </a:rPr>
              <a:t>Thématique</a:t>
            </a:r>
            <a:r>
              <a:rPr sz="1300" b="1" spc="-10" dirty="0">
                <a:latin typeface="Arial"/>
                <a:cs typeface="Arial"/>
              </a:rPr>
              <a:t> </a:t>
            </a:r>
            <a:r>
              <a:rPr sz="1300" b="1" dirty="0">
                <a:latin typeface="Arial"/>
                <a:cs typeface="Arial"/>
              </a:rPr>
              <a:t>XXXXX</a:t>
            </a:r>
            <a:r>
              <a:rPr sz="1300" b="1" spc="-70" dirty="0">
                <a:latin typeface="Arial"/>
                <a:cs typeface="Arial"/>
              </a:rPr>
              <a:t> </a:t>
            </a:r>
            <a:r>
              <a:rPr sz="1300" b="1" spc="-25" dirty="0">
                <a:latin typeface="Arial"/>
                <a:cs typeface="Arial"/>
              </a:rPr>
              <a:t>XXX </a:t>
            </a:r>
            <a:r>
              <a:rPr sz="1300" b="1" spc="-10" dirty="0">
                <a:latin typeface="Arial"/>
                <a:cs typeface="Arial"/>
              </a:rPr>
              <a:t>XXXXXXXXXXXXXXXXXXXXX</a:t>
            </a:r>
            <a:endParaRPr sz="13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300">
              <a:latin typeface="Arial"/>
              <a:cs typeface="Arial"/>
            </a:endParaRPr>
          </a:p>
          <a:p>
            <a:pPr marL="12700" marR="777240">
              <a:lnSpc>
                <a:spcPct val="100000"/>
              </a:lnSpc>
            </a:pPr>
            <a:r>
              <a:rPr sz="1300" dirty="0">
                <a:latin typeface="Arial"/>
                <a:cs typeface="Arial"/>
              </a:rPr>
              <a:t>Par</a:t>
            </a:r>
            <a:r>
              <a:rPr sz="1300" spc="-25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XXXXXXXXX XXXXXXXXXXXXXX,</a:t>
            </a:r>
            <a:endParaRPr sz="13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1300" dirty="0">
                <a:latin typeface="Arial"/>
                <a:cs typeface="Arial"/>
              </a:rPr>
              <a:t>Chargé</a:t>
            </a:r>
            <a:r>
              <a:rPr sz="1300" spc="-25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de</a:t>
            </a:r>
            <a:r>
              <a:rPr sz="1300" spc="-35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XXXXXXXXXXXXXX </a:t>
            </a:r>
            <a:r>
              <a:rPr sz="1300" dirty="0">
                <a:latin typeface="Arial"/>
                <a:cs typeface="Arial"/>
              </a:rPr>
              <a:t>à </a:t>
            </a:r>
            <a:r>
              <a:rPr sz="1300" spc="-10" dirty="0">
                <a:latin typeface="Arial"/>
                <a:cs typeface="Arial"/>
              </a:rPr>
              <a:t>XXXXXXXXXXXXXX</a:t>
            </a:r>
            <a:endParaRPr sz="13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300">
              <a:latin typeface="Arial"/>
              <a:cs typeface="Arial"/>
            </a:endParaRPr>
          </a:p>
          <a:p>
            <a:pPr marL="12700" marR="273685">
              <a:lnSpc>
                <a:spcPct val="100000"/>
              </a:lnSpc>
            </a:pPr>
            <a:r>
              <a:rPr sz="1300" dirty="0">
                <a:latin typeface="Arial"/>
                <a:cs typeface="Arial"/>
              </a:rPr>
              <a:t>Une</a:t>
            </a:r>
            <a:r>
              <a:rPr sz="1300" spc="-50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présentation</a:t>
            </a:r>
            <a:r>
              <a:rPr sz="1300" spc="-20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suivie</a:t>
            </a:r>
            <a:r>
              <a:rPr sz="1300" spc="-30" dirty="0">
                <a:latin typeface="Arial"/>
                <a:cs typeface="Arial"/>
              </a:rPr>
              <a:t> </a:t>
            </a:r>
            <a:r>
              <a:rPr sz="1300" spc="-20" dirty="0">
                <a:latin typeface="Arial"/>
                <a:cs typeface="Arial"/>
              </a:rPr>
              <a:t>d’un </a:t>
            </a:r>
            <a:r>
              <a:rPr sz="1300" dirty="0">
                <a:latin typeface="Arial"/>
                <a:cs typeface="Arial"/>
              </a:rPr>
              <a:t>temps</a:t>
            </a:r>
            <a:r>
              <a:rPr sz="1300" spc="-15" dirty="0">
                <a:latin typeface="Arial"/>
                <a:cs typeface="Arial"/>
              </a:rPr>
              <a:t> </a:t>
            </a:r>
            <a:r>
              <a:rPr sz="1300" dirty="0">
                <a:latin typeface="Arial"/>
                <a:cs typeface="Arial"/>
              </a:rPr>
              <a:t>de</a:t>
            </a:r>
            <a:r>
              <a:rPr sz="1300" spc="-20" dirty="0">
                <a:latin typeface="Arial"/>
                <a:cs typeface="Arial"/>
              </a:rPr>
              <a:t> </a:t>
            </a:r>
            <a:r>
              <a:rPr sz="1300" spc="-10" dirty="0">
                <a:latin typeface="Arial"/>
                <a:cs typeface="Arial"/>
              </a:rPr>
              <a:t>partage</a:t>
            </a:r>
            <a:endParaRPr sz="13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74945" y="4802323"/>
            <a:ext cx="471805" cy="494030"/>
          </a:xfrm>
          <a:custGeom>
            <a:avLst/>
            <a:gdLst/>
            <a:ahLst/>
            <a:cxnLst/>
            <a:rect l="l" t="t" r="r" b="b"/>
            <a:pathLst>
              <a:path w="471805" h="494029">
                <a:moveTo>
                  <a:pt x="202385" y="493480"/>
                </a:moveTo>
                <a:lnTo>
                  <a:pt x="158763" y="483503"/>
                </a:lnTo>
                <a:lnTo>
                  <a:pt x="25876" y="360701"/>
                </a:lnTo>
                <a:lnTo>
                  <a:pt x="4127" y="322716"/>
                </a:lnTo>
                <a:lnTo>
                  <a:pt x="0" y="300237"/>
                </a:lnTo>
                <a:lnTo>
                  <a:pt x="1441" y="279003"/>
                </a:lnTo>
                <a:lnTo>
                  <a:pt x="38653" y="115850"/>
                </a:lnTo>
                <a:lnTo>
                  <a:pt x="60020" y="77645"/>
                </a:lnTo>
                <a:lnTo>
                  <a:pt x="96098" y="52874"/>
                </a:lnTo>
                <a:lnTo>
                  <a:pt x="248181" y="3225"/>
                </a:lnTo>
                <a:lnTo>
                  <a:pt x="269036" y="0"/>
                </a:lnTo>
                <a:lnTo>
                  <a:pt x="291426" y="2455"/>
                </a:lnTo>
                <a:lnTo>
                  <a:pt x="330061" y="21947"/>
                </a:lnTo>
                <a:lnTo>
                  <a:pt x="445536" y="132779"/>
                </a:lnTo>
                <a:lnTo>
                  <a:pt x="467291" y="170764"/>
                </a:lnTo>
                <a:lnTo>
                  <a:pt x="471415" y="193243"/>
                </a:lnTo>
                <a:lnTo>
                  <a:pt x="469971" y="214476"/>
                </a:lnTo>
                <a:lnTo>
                  <a:pt x="432759" y="377630"/>
                </a:lnTo>
                <a:lnTo>
                  <a:pt x="411394" y="415841"/>
                </a:lnTo>
                <a:lnTo>
                  <a:pt x="375331" y="440605"/>
                </a:lnTo>
                <a:lnTo>
                  <a:pt x="223247" y="490255"/>
                </a:lnTo>
                <a:lnTo>
                  <a:pt x="202385" y="493480"/>
                </a:lnTo>
                <a:close/>
              </a:path>
            </a:pathLst>
          </a:custGeom>
          <a:solidFill>
            <a:srgbClr val="009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456110" y="586638"/>
            <a:ext cx="555625" cy="593725"/>
          </a:xfrm>
          <a:custGeom>
            <a:avLst/>
            <a:gdLst/>
            <a:ahLst/>
            <a:cxnLst/>
            <a:rect l="l" t="t" r="r" b="b"/>
            <a:pathLst>
              <a:path w="555625" h="593725">
                <a:moveTo>
                  <a:pt x="150927" y="1252"/>
                </a:moveTo>
                <a:lnTo>
                  <a:pt x="197480" y="11657"/>
                </a:lnTo>
                <a:lnTo>
                  <a:pt x="533048" y="266076"/>
                </a:lnTo>
                <a:lnTo>
                  <a:pt x="555265" y="307404"/>
                </a:lnTo>
                <a:lnTo>
                  <a:pt x="546969" y="327628"/>
                </a:lnTo>
                <a:lnTo>
                  <a:pt x="526038" y="344146"/>
                </a:lnTo>
                <a:lnTo>
                  <a:pt x="50264" y="585890"/>
                </a:lnTo>
                <a:lnTo>
                  <a:pt x="26036" y="593206"/>
                </a:lnTo>
                <a:lnTo>
                  <a:pt x="8746" y="588404"/>
                </a:lnTo>
                <a:lnTo>
                  <a:pt x="0" y="572741"/>
                </a:lnTo>
                <a:lnTo>
                  <a:pt x="1400" y="547475"/>
                </a:lnTo>
                <a:lnTo>
                  <a:pt x="121639" y="38907"/>
                </a:lnTo>
                <a:lnTo>
                  <a:pt x="132881" y="14520"/>
                </a:lnTo>
                <a:lnTo>
                  <a:pt x="150927" y="1252"/>
                </a:lnTo>
                <a:close/>
              </a:path>
            </a:pathLst>
          </a:custGeom>
          <a:solidFill>
            <a:srgbClr val="F8D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0" y="6933376"/>
            <a:ext cx="1974850" cy="626110"/>
          </a:xfrm>
          <a:custGeom>
            <a:avLst/>
            <a:gdLst/>
            <a:ahLst/>
            <a:cxnLst/>
            <a:rect l="l" t="t" r="r" b="b"/>
            <a:pathLst>
              <a:path w="1974850" h="626109">
                <a:moveTo>
                  <a:pt x="1762909" y="625664"/>
                </a:moveTo>
                <a:lnTo>
                  <a:pt x="0" y="625664"/>
                </a:lnTo>
                <a:lnTo>
                  <a:pt x="0" y="0"/>
                </a:lnTo>
                <a:lnTo>
                  <a:pt x="1764695" y="46435"/>
                </a:lnTo>
                <a:lnTo>
                  <a:pt x="1813919" y="51006"/>
                </a:lnTo>
                <a:lnTo>
                  <a:pt x="1857100" y="61667"/>
                </a:lnTo>
                <a:lnTo>
                  <a:pt x="1893976" y="77936"/>
                </a:lnTo>
                <a:lnTo>
                  <a:pt x="1947766" y="125369"/>
                </a:lnTo>
                <a:lnTo>
                  <a:pt x="1973197" y="189442"/>
                </a:lnTo>
                <a:lnTo>
                  <a:pt x="1974625" y="226512"/>
                </a:lnTo>
                <a:lnTo>
                  <a:pt x="1968177" y="266294"/>
                </a:lnTo>
                <a:lnTo>
                  <a:pt x="1953593" y="308306"/>
                </a:lnTo>
                <a:lnTo>
                  <a:pt x="1930612" y="352064"/>
                </a:lnTo>
                <a:lnTo>
                  <a:pt x="1762909" y="625664"/>
                </a:lnTo>
                <a:close/>
              </a:path>
            </a:pathLst>
          </a:custGeom>
          <a:solidFill>
            <a:srgbClr val="00C8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/>
              <a:t>votre</a:t>
            </a:r>
            <a:r>
              <a:rPr spc="-25" dirty="0"/>
              <a:t> </a:t>
            </a:r>
            <a:r>
              <a:rPr spc="-20" dirty="0"/>
              <a:t>logo</a:t>
            </a:r>
          </a:p>
        </p:txBody>
      </p:sp>
      <p:pic>
        <p:nvPicPr>
          <p:cNvPr id="20" name="object 6">
            <a:extLst>
              <a:ext uri="{FF2B5EF4-FFF2-40B4-BE49-F238E27FC236}">
                <a16:creationId xmlns:a16="http://schemas.microsoft.com/office/drawing/2014/main" id="{CDA9FC06-06DB-427E-9A90-D22375A77A80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12521" y="142148"/>
            <a:ext cx="2953511" cy="129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715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6A7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408</Words>
  <Application>Microsoft Office PowerPoint</Application>
  <PresentationFormat>Personnalisé</PresentationFormat>
  <Paragraphs>82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Magali</dc:creator>
  <cp:lastModifiedBy>JACQUEMET Magali</cp:lastModifiedBy>
  <cp:revision>3</cp:revision>
  <dcterms:created xsi:type="dcterms:W3CDTF">2025-09-08T12:40:59Z</dcterms:created>
  <dcterms:modified xsi:type="dcterms:W3CDTF">2025-09-11T10:00:46Z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2025-09-08T00:00:00Z</vt:filetime>
  </property>
  <property fmtid="{D5CDD505-2E9C-101B-9397-08002B2CF9AE}" pid="3" name="Creator">
    <vt:lpwstr>Acrobat PDFMaker 23 pour PowerPoint</vt:lpwstr>
  </property>
  <property fmtid="{D5CDD505-2E9C-101B-9397-08002B2CF9AE}" pid="4" name="LastSaved">
    <vt:filetime>2025-09-08T00:00:00Z</vt:filetime>
  </property>
  <property fmtid="{D5CDD505-2E9C-101B-9397-08002B2CF9AE}" pid="5" name="Producer">
    <vt:lpwstr>Adobe PDF Library 23.8.75</vt:lpwstr>
  </property>
</Properties>
</file>